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svg" ContentType="image/svg+xml"/>
  <Default Extension="xml" ContentType="application/xml"/>
  <Override PartName="/ppt/presentation.xml" ContentType="application/vnd.openxmlformats-officedocument.presentationml.presentation.main+xml"/>
  <Override PartName="/customXml/itemProps1.xml" ContentType="application/vnd.openxmlformats-officedocument.customXmlProperties+xml"/>
  <Override PartName="/customXml/itemProps2.xml" ContentType="application/vnd.openxmlformats-officedocument.customXmlProperties+xml"/>
  <Override PartName="/customXml/itemProps3.xml" ContentType="application/vnd.openxmlformats-officedocument.customXmlProperties+xml"/>
  <Override PartName="/customXml/itemProps4.xml" ContentType="application/vnd.openxmlformats-officedocument.customXmlProperties+xml"/>
  <Override PartName="/customXml/itemProps5.xml" ContentType="application/vnd.openxmlformats-officedocument.customXmlProperties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  <Override PartName="/docProps/custom.xml" ContentType="application/vnd.openxmlformats-officedocument.custom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6"/>
  </p:sldMasterIdLst>
  <p:notesMasterIdLst>
    <p:notesMasterId r:id="rId29"/>
  </p:notesMasterIdLst>
  <p:sldIdLst>
    <p:sldId id="271" r:id="rId7"/>
    <p:sldId id="279" r:id="rId8"/>
    <p:sldId id="280" r:id="rId9"/>
    <p:sldId id="281" r:id="rId10"/>
    <p:sldId id="283" r:id="rId11"/>
    <p:sldId id="284" r:id="rId12"/>
    <p:sldId id="282" r:id="rId13"/>
    <p:sldId id="285" r:id="rId14"/>
    <p:sldId id="286" r:id="rId15"/>
    <p:sldId id="287" r:id="rId16"/>
    <p:sldId id="288" r:id="rId17"/>
    <p:sldId id="289" r:id="rId18"/>
    <p:sldId id="290" r:id="rId19"/>
    <p:sldId id="291" r:id="rId20"/>
    <p:sldId id="292" r:id="rId21"/>
    <p:sldId id="293" r:id="rId22"/>
    <p:sldId id="294" r:id="rId23"/>
    <p:sldId id="295" r:id="rId24"/>
    <p:sldId id="296" r:id="rId25"/>
    <p:sldId id="297" r:id="rId26"/>
    <p:sldId id="298" r:id="rId27"/>
    <p:sldId id="299" r:id="rId28"/>
  </p:sldIdLst>
  <p:sldSz cx="12192000" cy="6858000"/>
  <p:notesSz cx="6735763" cy="98663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91A5"/>
    <a:srgbClr val="227122"/>
    <a:srgbClr val="3399FF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450" autoAdjust="0"/>
    <p:restoredTop sz="71956" autoAdjust="0"/>
  </p:normalViewPr>
  <p:slideViewPr>
    <p:cSldViewPr snapToGrid="0">
      <p:cViewPr varScale="1">
        <p:scale>
          <a:sx n="102" d="100"/>
          <a:sy n="102" d="100"/>
        </p:scale>
        <p:origin x="138" y="198"/>
      </p:cViewPr>
      <p:guideLst/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 snapToGrid="0">
      <p:cViewPr varScale="1">
        <p:scale>
          <a:sx n="75" d="100"/>
          <a:sy n="75" d="100"/>
        </p:scale>
        <p:origin x="3336" y="54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2.xml"/><Relationship Id="rId13" Type="http://schemas.openxmlformats.org/officeDocument/2006/relationships/slide" Target="slides/slide7.xml"/><Relationship Id="rId18" Type="http://schemas.openxmlformats.org/officeDocument/2006/relationships/slide" Target="slides/slide12.xml"/><Relationship Id="rId26" Type="http://schemas.openxmlformats.org/officeDocument/2006/relationships/slide" Target="slides/slide20.xml"/><Relationship Id="rId3" Type="http://schemas.openxmlformats.org/officeDocument/2006/relationships/customXml" Target="../customXml/item3.xml"/><Relationship Id="rId21" Type="http://schemas.openxmlformats.org/officeDocument/2006/relationships/slide" Target="slides/slide15.xml"/><Relationship Id="rId34" Type="http://schemas.microsoft.com/office/2016/11/relationships/changesInfo" Target="changesInfos/changesInfo1.xml"/><Relationship Id="rId7" Type="http://schemas.openxmlformats.org/officeDocument/2006/relationships/slide" Target="slides/slide1.xml"/><Relationship Id="rId12" Type="http://schemas.openxmlformats.org/officeDocument/2006/relationships/slide" Target="slides/slide6.xml"/><Relationship Id="rId17" Type="http://schemas.openxmlformats.org/officeDocument/2006/relationships/slide" Target="slides/slide11.xml"/><Relationship Id="rId25" Type="http://schemas.openxmlformats.org/officeDocument/2006/relationships/slide" Target="slides/slide19.xml"/><Relationship Id="rId33" Type="http://schemas.openxmlformats.org/officeDocument/2006/relationships/tableStyles" Target="tableStyles.xml"/><Relationship Id="rId2" Type="http://schemas.openxmlformats.org/officeDocument/2006/relationships/customXml" Target="../customXml/item2.xml"/><Relationship Id="rId16" Type="http://schemas.openxmlformats.org/officeDocument/2006/relationships/slide" Target="slides/slide10.xml"/><Relationship Id="rId20" Type="http://schemas.openxmlformats.org/officeDocument/2006/relationships/slide" Target="slides/slide14.xml"/><Relationship Id="rId29" Type="http://schemas.openxmlformats.org/officeDocument/2006/relationships/notesMaster" Target="notesMasters/notesMaster1.xml"/><Relationship Id="rId1" Type="http://schemas.openxmlformats.org/officeDocument/2006/relationships/customXml" Target="../customXml/item1.xml"/><Relationship Id="rId6" Type="http://schemas.openxmlformats.org/officeDocument/2006/relationships/slideMaster" Target="slideMasters/slideMaster1.xml"/><Relationship Id="rId11" Type="http://schemas.openxmlformats.org/officeDocument/2006/relationships/slide" Target="slides/slide5.xml"/><Relationship Id="rId24" Type="http://schemas.openxmlformats.org/officeDocument/2006/relationships/slide" Target="slides/slide18.xml"/><Relationship Id="rId32" Type="http://schemas.openxmlformats.org/officeDocument/2006/relationships/theme" Target="theme/theme1.xml"/><Relationship Id="rId5" Type="http://schemas.openxmlformats.org/officeDocument/2006/relationships/customXml" Target="../customXml/item5.xml"/><Relationship Id="rId15" Type="http://schemas.openxmlformats.org/officeDocument/2006/relationships/slide" Target="slides/slide9.xml"/><Relationship Id="rId23" Type="http://schemas.openxmlformats.org/officeDocument/2006/relationships/slide" Target="slides/slide17.xml"/><Relationship Id="rId28" Type="http://schemas.openxmlformats.org/officeDocument/2006/relationships/slide" Target="slides/slide22.xml"/><Relationship Id="rId10" Type="http://schemas.openxmlformats.org/officeDocument/2006/relationships/slide" Target="slides/slide4.xml"/><Relationship Id="rId19" Type="http://schemas.openxmlformats.org/officeDocument/2006/relationships/slide" Target="slides/slide13.xml"/><Relationship Id="rId31" Type="http://schemas.openxmlformats.org/officeDocument/2006/relationships/viewProps" Target="viewProps.xml"/><Relationship Id="rId4" Type="http://schemas.openxmlformats.org/officeDocument/2006/relationships/customXml" Target="../customXml/item4.xml"/><Relationship Id="rId9" Type="http://schemas.openxmlformats.org/officeDocument/2006/relationships/slide" Target="slides/slide3.xml"/><Relationship Id="rId14" Type="http://schemas.openxmlformats.org/officeDocument/2006/relationships/slide" Target="slides/slide8.xml"/><Relationship Id="rId22" Type="http://schemas.openxmlformats.org/officeDocument/2006/relationships/slide" Target="slides/slide16.xml"/><Relationship Id="rId27" Type="http://schemas.openxmlformats.org/officeDocument/2006/relationships/slide" Target="slides/slide21.xml"/><Relationship Id="rId30" Type="http://schemas.openxmlformats.org/officeDocument/2006/relationships/presProps" Target="presProps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Hughes, Ffion" userId="b2b1aaa3-abdb-4362-bdd1-c2a453b42c86" providerId="ADAL" clId="{C3F6A1F5-4429-440D-A5DB-21714F1CAAC1}"/>
    <pc:docChg chg="modSld">
      <pc:chgData name="Hughes, Ffion" userId="b2b1aaa3-abdb-4362-bdd1-c2a453b42c86" providerId="ADAL" clId="{C3F6A1F5-4429-440D-A5DB-21714F1CAAC1}" dt="2022-03-02T06:26:13.593" v="5" actId="20577"/>
      <pc:docMkLst>
        <pc:docMk/>
      </pc:docMkLst>
      <pc:sldChg chg="modSp mod">
        <pc:chgData name="Hughes, Ffion" userId="b2b1aaa3-abdb-4362-bdd1-c2a453b42c86" providerId="ADAL" clId="{C3F6A1F5-4429-440D-A5DB-21714F1CAAC1}" dt="2022-03-02T06:26:13.593" v="5" actId="20577"/>
        <pc:sldMkLst>
          <pc:docMk/>
          <pc:sldMk cId="3841139718" sldId="271"/>
        </pc:sldMkLst>
        <pc:spChg chg="mod">
          <ac:chgData name="Hughes, Ffion" userId="b2b1aaa3-abdb-4362-bdd1-c2a453b42c86" providerId="ADAL" clId="{C3F6A1F5-4429-440D-A5DB-21714F1CAAC1}" dt="2022-03-02T06:26:13.593" v="5" actId="20577"/>
          <ac:spMkLst>
            <pc:docMk/>
            <pc:sldMk cId="3841139718" sldId="271"/>
            <ac:spMk id="2" creationId="{00000000-0000-0000-0000-000000000000}"/>
          </ac:spMkLst>
        </pc:spChg>
      </pc:sldChg>
    </pc:docChg>
  </pc:docChgLst>
  <pc:docChgLst>
    <pc:chgData name="Hughes, Ffion" userId="b2b1aaa3-abdb-4362-bdd1-c2a453b42c86" providerId="ADAL" clId="{92C25D32-D1CA-4883-AE6F-2F06C8E57647}"/>
    <pc:docChg chg="modSld">
      <pc:chgData name="Hughes, Ffion" userId="b2b1aaa3-abdb-4362-bdd1-c2a453b42c86" providerId="ADAL" clId="{92C25D32-D1CA-4883-AE6F-2F06C8E57647}" dt="2022-02-09T07:28:06.821" v="10"/>
      <pc:docMkLst>
        <pc:docMk/>
      </pc:docMkLst>
      <pc:sldChg chg="modAnim">
        <pc:chgData name="Hughes, Ffion" userId="b2b1aaa3-abdb-4362-bdd1-c2a453b42c86" providerId="ADAL" clId="{92C25D32-D1CA-4883-AE6F-2F06C8E57647}" dt="2022-02-09T07:26:52.828" v="2"/>
        <pc:sldMkLst>
          <pc:docMk/>
          <pc:sldMk cId="136823113" sldId="288"/>
        </pc:sldMkLst>
      </pc:sldChg>
      <pc:sldChg chg="modAnim">
        <pc:chgData name="Hughes, Ffion" userId="b2b1aaa3-abdb-4362-bdd1-c2a453b42c86" providerId="ADAL" clId="{92C25D32-D1CA-4883-AE6F-2F06C8E57647}" dt="2022-02-09T07:27:33.599" v="6"/>
        <pc:sldMkLst>
          <pc:docMk/>
          <pc:sldMk cId="990307980" sldId="292"/>
        </pc:sldMkLst>
      </pc:sldChg>
      <pc:sldChg chg="modAnim">
        <pc:chgData name="Hughes, Ffion" userId="b2b1aaa3-abdb-4362-bdd1-c2a453b42c86" providerId="ADAL" clId="{92C25D32-D1CA-4883-AE6F-2F06C8E57647}" dt="2022-02-09T07:28:06.821" v="10"/>
        <pc:sldMkLst>
          <pc:docMk/>
          <pc:sldMk cId="2278263442" sldId="297"/>
        </pc:sldMkLst>
      </pc:sldChg>
    </pc:docChg>
  </pc:docChgLst>
</pc:chgInfo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15375" y="0"/>
            <a:ext cx="2918830" cy="495029"/>
          </a:xfrm>
          <a:prstGeom prst="rect">
            <a:avLst/>
          </a:prstGeom>
        </p:spPr>
        <p:txBody>
          <a:bodyPr vert="horz" lIns="91065" tIns="45533" rIns="91065" bIns="45533" rtlCol="0"/>
          <a:lstStyle>
            <a:lvl1pPr algn="r">
              <a:defRPr sz="1200"/>
            </a:lvl1pPr>
          </a:lstStyle>
          <a:p>
            <a:fld id="{B435F0E6-AC5D-4E26-8358-3D56013EF103}" type="datetimeFigureOut">
              <a:rPr lang="en-GB" smtClean="0"/>
              <a:t>02/03/2022</a:t>
            </a:fld>
            <a:endParaRPr lang="en-GB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07988" y="1233488"/>
            <a:ext cx="5919787" cy="3328987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065" tIns="45533" rIns="91065" bIns="45533" rtlCol="0" anchor="ctr"/>
          <a:lstStyle/>
          <a:p>
            <a:endParaRPr lang="en-GB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3577" y="4748164"/>
            <a:ext cx="5388610" cy="3884861"/>
          </a:xfrm>
          <a:prstGeom prst="rect">
            <a:avLst/>
          </a:prstGeom>
        </p:spPr>
        <p:txBody>
          <a:bodyPr vert="horz" lIns="91065" tIns="45533" rIns="91065" bIns="45533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1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l">
              <a:defRPr sz="1200"/>
            </a:lvl1pPr>
          </a:lstStyle>
          <a:p>
            <a:endParaRPr lang="en-GB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15375" y="9371286"/>
            <a:ext cx="2918830" cy="495028"/>
          </a:xfrm>
          <a:prstGeom prst="rect">
            <a:avLst/>
          </a:prstGeom>
        </p:spPr>
        <p:txBody>
          <a:bodyPr vert="horz" lIns="91065" tIns="45533" rIns="91065" bIns="45533" rtlCol="0" anchor="b"/>
          <a:lstStyle>
            <a:lvl1pPr algn="r">
              <a:defRPr sz="1200"/>
            </a:lvl1pPr>
          </a:lstStyle>
          <a:p>
            <a:fld id="{AA83DDEC-5940-4676-957C-C087F04EA5B1}" type="slidenum">
              <a:rPr lang="en-GB" smtClean="0"/>
              <a:t>‹#›</a:t>
            </a:fld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114501465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407988" y="250825"/>
            <a:ext cx="5919787" cy="3328988"/>
          </a:xfrm>
        </p:spPr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>
          <a:xfrm>
            <a:off x="612617" y="3688984"/>
            <a:ext cx="5388610" cy="3884861"/>
          </a:xfrm>
        </p:spPr>
        <p:txBody>
          <a:bodyPr/>
          <a:lstStyle/>
          <a:p>
            <a:endParaRPr lang="en-GB" sz="2400" b="0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9F36E6A4-55B7-42F1-9F58-6BBDBC7E90C5}" type="slidenum">
              <a:rPr lang="en-GB" smtClean="0"/>
              <a:t>1</a:t>
            </a:fld>
            <a:endParaRPr lang="en-GB"/>
          </a:p>
        </p:txBody>
      </p:sp>
    </p:spTree>
    <p:extLst>
      <p:ext uri="{BB962C8B-B14F-4D97-AF65-F5344CB8AC3E}">
        <p14:creationId xmlns:p14="http://schemas.microsoft.com/office/powerpoint/2010/main" val="781161040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983359"/>
            <a:ext cx="10363200" cy="1470025"/>
          </a:xfrm>
        </p:spPr>
        <p:txBody>
          <a:bodyPr>
            <a:noAutofit/>
          </a:bodyPr>
          <a:lstStyle>
            <a:lvl1pPr algn="ctr"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828800" y="3726557"/>
            <a:ext cx="8534400" cy="1752600"/>
          </a:xfrm>
        </p:spPr>
        <p:txBody>
          <a:bodyPr>
            <a:noAutofit/>
          </a:bodyPr>
          <a:lstStyle>
            <a:lvl1pPr marL="0" indent="0" algn="ctr">
              <a:buNone/>
              <a:defRPr>
                <a:solidFill>
                  <a:srgbClr val="0091A5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DCDBC02-9943-49FF-A0D1-4F00BD0C1C3F}" type="datetime3">
              <a:rPr lang="en-US" smtClean="0">
                <a:solidFill>
                  <a:srgbClr val="3C3C41"/>
                </a:solidFill>
              </a:rPr>
              <a:t>2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 vert="horz" lIns="0" tIns="0" rIns="0" bIns="0" rtlCol="0" anchor="b" anchorCtr="0"/>
          <a:lstStyle>
            <a:lvl1pPr>
              <a:defRPr lang="en-GB" smtClean="0"/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855331864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799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31799" y="1989138"/>
            <a:ext cx="8760884" cy="4608214"/>
          </a:xfrm>
        </p:spPr>
        <p:txBody>
          <a:bodyPr>
            <a:noAutofit/>
          </a:bodyPr>
          <a:lstStyle>
            <a:lvl1pPr marL="0" indent="0" algn="l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en-US" dirty="0"/>
              <a:t>Click icon to add picture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89138"/>
            <a:ext cx="2453216" cy="4608214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239EA17D-8D9E-4EB6-84B1-9E4D449F7DD4}" type="datetime3">
              <a:rPr lang="en-US" smtClean="0">
                <a:solidFill>
                  <a:srgbClr val="3C3C41"/>
                </a:solidFill>
              </a:rPr>
              <a:t>2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61581633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31800" y="1989138"/>
            <a:ext cx="11328400" cy="4536206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83E550A6-C34D-488C-8EA7-47D2180A892F}" type="datetime3">
              <a:rPr lang="en-US" smtClean="0">
                <a:solidFill>
                  <a:srgbClr val="3C3C41"/>
                </a:solidFill>
              </a:rPr>
              <a:t>2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5323386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306984" y="1844824"/>
            <a:ext cx="2453216" cy="4608513"/>
          </a:xfrm>
        </p:spPr>
        <p:txBody>
          <a:bodyPr vert="eaVert"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548681"/>
            <a:ext cx="8583084" cy="6003707"/>
          </a:xfrm>
        </p:spPr>
        <p:txBody>
          <a:bodyPr vert="eaVert">
            <a:no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DF1D39EB-7674-44A5-9BF1-C70C70B7AABD}" type="datetime3">
              <a:rPr lang="en-US" smtClean="0">
                <a:solidFill>
                  <a:srgbClr val="3C3C41"/>
                </a:solidFill>
              </a:rPr>
              <a:t>2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081868007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800" y="1916832"/>
            <a:ext cx="11328400" cy="4536356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348528" y="54067"/>
            <a:ext cx="2844800" cy="365125"/>
          </a:xfrm>
        </p:spPr>
        <p:txBody>
          <a:bodyPr>
            <a:noAutofit/>
          </a:bodyPr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966A99A1-9008-4511-8FB6-E965C2837795}" type="datetime3">
              <a:rPr lang="en-US" smtClean="0"/>
              <a:t>2 March 2022</a:t>
            </a:fld>
            <a:endParaRPr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9309099" y="107107"/>
            <a:ext cx="2451100" cy="312084"/>
          </a:xfrm>
        </p:spPr>
        <p:txBody>
          <a:bodyPr>
            <a:noAutofit/>
          </a:bodyPr>
          <a:lstStyle>
            <a:lvl1pPr>
              <a:defRPr>
                <a:solidFill>
                  <a:srgbClr val="3C3C41"/>
                </a:solidFill>
              </a:defRPr>
            </a:lvl1pPr>
          </a:lstStyle>
          <a:p>
            <a:r>
              <a:rPr lang="en-GB"/>
              <a:t>Campaigning for nature - Running a social media campaign</a:t>
            </a:r>
            <a:endParaRPr lang="en-GB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>
                <a:solidFill>
                  <a:srgbClr val="3C3C41"/>
                </a:solidFill>
              </a:defRPr>
            </a:lvl1pPr>
          </a:lstStyle>
          <a:p>
            <a:fld id="{1EB79DAB-90E4-4F14-9B31-761BB9951B41}" type="slidenum">
              <a:rPr smtClean="0"/>
              <a:pPr/>
              <a:t>‹#›</a:t>
            </a:fld>
            <a:endParaRPr dirty="0"/>
          </a:p>
        </p:txBody>
      </p:sp>
    </p:spTree>
    <p:extLst>
      <p:ext uri="{BB962C8B-B14F-4D97-AF65-F5344CB8AC3E}">
        <p14:creationId xmlns:p14="http://schemas.microsoft.com/office/powerpoint/2010/main" val="383709466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2" descr="SUPERGRAPHIC_FINAL"/>
          <p:cNvPicPr>
            <a:picLocks noChangeAspect="1" noChangeArrowheads="1"/>
          </p:cNvPicPr>
          <p:nvPr userDrawn="1"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4365626"/>
            <a:ext cx="12192000" cy="2492375"/>
          </a:xfrm>
          <a:prstGeom prst="rect">
            <a:avLst/>
          </a:prstGeom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 algn="ctr">
                <a:solidFill>
                  <a:srgbClr val="000000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rgbClr val="808080"/>
                  </a:outerShdw>
                </a:effectLst>
              </a14:hiddenEffects>
            </a:ext>
          </a:extLst>
        </p:spPr>
      </p:pic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963084" y="3507086"/>
            <a:ext cx="10363200" cy="1362075"/>
          </a:xfrm>
        </p:spPr>
        <p:txBody>
          <a:bodyPr anchor="t">
            <a:normAutofit/>
          </a:bodyPr>
          <a:lstStyle>
            <a:lvl1pPr algn="l">
              <a:defRPr sz="3200" b="0" cap="all"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63084" y="2006899"/>
            <a:ext cx="103632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B0D7B1C5-73BA-46DB-93B4-1EA20B4F108D}" type="datetime3">
              <a:rPr lang="en-US" smtClean="0">
                <a:solidFill>
                  <a:srgbClr val="3C3C41"/>
                </a:solidFill>
              </a:rPr>
              <a:t>2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08608081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3"/>
            <a:ext cx="55584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365495" y="1916833"/>
            <a:ext cx="5384800" cy="4525963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EB6C9C2A-D0A5-45BB-B48A-CD9B74BC8DCA}" type="datetime3">
              <a:rPr lang="en-US" smtClean="0">
                <a:solidFill>
                  <a:srgbClr val="3C3C41"/>
                </a:solidFill>
              </a:rPr>
              <a:t>2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7252460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Horizont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52BA7-D16C-44CF-B13A-60E0E863C93B}" type="datetime3">
              <a:rPr lang="en-US" smtClean="0">
                <a:solidFill>
                  <a:srgbClr val="3C3C41"/>
                </a:solidFill>
              </a:rPr>
              <a:t>2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Content Placeholder 2"/>
          <p:cNvSpPr>
            <a:spLocks noGrp="1"/>
          </p:cNvSpPr>
          <p:nvPr>
            <p:ph sz="half" idx="1"/>
          </p:nvPr>
        </p:nvSpPr>
        <p:spPr>
          <a:xfrm>
            <a:off x="431800" y="1916831"/>
            <a:ext cx="11328400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9" name="Content Placeholder 3"/>
          <p:cNvSpPr>
            <a:spLocks noGrp="1"/>
          </p:cNvSpPr>
          <p:nvPr>
            <p:ph sz="half" idx="2"/>
          </p:nvPr>
        </p:nvSpPr>
        <p:spPr>
          <a:xfrm>
            <a:off x="431801" y="4293096"/>
            <a:ext cx="11318495" cy="2160000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</p:spTree>
    <p:extLst>
      <p:ext uri="{BB962C8B-B14F-4D97-AF65-F5344CB8AC3E}">
        <p14:creationId xmlns:p14="http://schemas.microsoft.com/office/powerpoint/2010/main" val="2832565298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</p:spPr>
        <p:txBody>
          <a:bodyPr>
            <a:noAutofit/>
          </a:bodyPr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3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201800" y="1989138"/>
            <a:ext cx="5558400" cy="639762"/>
          </a:xfrm>
        </p:spPr>
        <p:txBody>
          <a:bodyPr anchor="b">
            <a:noAutofit/>
          </a:bodyPr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201800" y="2708920"/>
            <a:ext cx="5558400" cy="3951288"/>
          </a:xfrm>
        </p:spPr>
        <p:txBody>
          <a:bodyPr>
            <a:noAutofit/>
          </a:bodyPr>
          <a:lstStyle>
            <a:lvl1pPr>
              <a:defRPr sz="2000"/>
            </a:lvl1pPr>
            <a:lvl2pPr>
              <a:defRPr sz="2000"/>
            </a:lvl2pPr>
            <a:lvl3pPr>
              <a:defRPr sz="2000"/>
            </a:lvl3pPr>
            <a:lvl4pPr>
              <a:defRPr sz="2000"/>
            </a:lvl4pPr>
            <a:lvl5pPr>
              <a:defRPr sz="20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9151E7E3-A88B-485C-823D-00C0282FEB5A}" type="datetime3">
              <a:rPr lang="en-US" smtClean="0">
                <a:solidFill>
                  <a:srgbClr val="3C3C41"/>
                </a:solidFill>
              </a:rPr>
              <a:t>2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9719949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064E7CB8-62B6-414C-9D03-760544A90226}" type="datetime3">
              <a:rPr lang="en-US" smtClean="0">
                <a:solidFill>
                  <a:srgbClr val="3C3C41"/>
                </a:solidFill>
              </a:rPr>
              <a:t>2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28456430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8E0F4A07-ADFE-45EA-9076-6CE769AC88B1}" type="datetime3">
              <a:rPr lang="en-US" smtClean="0">
                <a:solidFill>
                  <a:srgbClr val="3C3C41"/>
                </a:solidFill>
              </a:rPr>
              <a:t>2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64798368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60884" cy="1223963"/>
          </a:xfrm>
        </p:spPr>
        <p:txBody>
          <a:bodyPr vert="horz" lIns="0" tIns="0" rIns="0" bIns="0" rtlCol="0" anchor="ctr">
            <a:noAutofit/>
          </a:bodyPr>
          <a:lstStyle>
            <a:lvl1pPr>
              <a:defRPr lang="en-GB" dirty="0"/>
            </a:lvl1pPr>
          </a:lstStyle>
          <a:p>
            <a:pPr lvl="0"/>
            <a:r>
              <a:rPr lang="en-US"/>
              <a:t>Click to edit Master title style</a:t>
            </a:r>
            <a:endParaRPr lang="en-GB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31799" y="1916833"/>
            <a:ext cx="8760884" cy="4608511"/>
          </a:xfrm>
        </p:spPr>
        <p:txBody>
          <a:bodyPr>
            <a:noAutofit/>
          </a:bodyPr>
          <a:lstStyle>
            <a:lvl1pPr>
              <a:defRPr sz="2400"/>
            </a:lvl1pPr>
            <a:lvl2pPr>
              <a:defRPr sz="24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9306984" y="1978026"/>
            <a:ext cx="2453216" cy="4542032"/>
          </a:xfrm>
        </p:spPr>
        <p:txBody>
          <a:bodyPr>
            <a:noAutofit/>
          </a:bodyPr>
          <a:lstStyle>
            <a:lvl1pPr marL="0" indent="0">
              <a:spcBef>
                <a:spcPts val="600"/>
              </a:spcBef>
              <a:spcAft>
                <a:spcPts val="600"/>
              </a:spcAft>
              <a:buNone/>
              <a:defRPr sz="1400" b="0" i="1">
                <a:solidFill>
                  <a:schemeClr val="tx1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>
            <a:lvl1pPr algn="r">
              <a:defRPr/>
            </a:lvl1pPr>
          </a:lstStyle>
          <a:p>
            <a:fld id="{5F25A399-E245-4805-A480-D070ACF0FC9E}" type="datetime3">
              <a:rPr lang="en-US" smtClean="0">
                <a:solidFill>
                  <a:srgbClr val="3C3C41"/>
                </a:solidFill>
              </a:rPr>
              <a:t>2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>
            <a:lvl1pPr algn="r">
              <a:defRPr/>
            </a:lvl1pPr>
          </a:lstStyle>
          <a:p>
            <a:fld id="{1EB79DAB-90E4-4F14-9B31-761BB9951B41}" type="slidenum">
              <a:rPr smtClean="0"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9819908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223963"/>
          </a:xfrm>
          <a:prstGeom prst="rect">
            <a:avLst/>
          </a:prstGeom>
        </p:spPr>
        <p:txBody>
          <a:bodyPr vert="horz" lIns="0" tIns="0" rIns="0" bIns="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GB" dirty="0"/>
          </a:p>
        </p:txBody>
      </p:sp>
      <p:pic>
        <p:nvPicPr>
          <p:cNvPr id="1026" name="Picture 2" descr="NRW_logo_CMYK_stack"/>
          <p:cNvPicPr>
            <a:picLocks noChangeAspect="1" noChangeArrowheads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499601" y="581026"/>
            <a:ext cx="2207684" cy="11731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31800" y="1916833"/>
            <a:ext cx="11150600" cy="4209331"/>
          </a:xfrm>
          <a:prstGeom prst="rect">
            <a:avLst/>
          </a:prstGeom>
        </p:spPr>
        <p:txBody>
          <a:bodyPr vert="horz" lIns="0" tIns="0" rIns="0" bIns="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GB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348528" y="63592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800EF893-2058-4191-8B09-42915BE587AE}" type="datetime3">
              <a:rPr lang="en-US" smtClean="0">
                <a:solidFill>
                  <a:srgbClr val="3C3C41"/>
                </a:solidFill>
              </a:rPr>
              <a:t>2 March 2022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9309099" y="116632"/>
            <a:ext cx="2451100" cy="312084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sz="900" b="1">
                <a:solidFill>
                  <a:schemeClr val="tx2"/>
                </a:solidFill>
              </a:defRPr>
            </a:lvl1pPr>
          </a:lstStyle>
          <a:p>
            <a:r>
              <a:rPr lang="en-GB">
                <a:solidFill>
                  <a:srgbClr val="3C3C41"/>
                </a:solidFill>
              </a:rPr>
              <a:t>Campaigning for nature - Running a social media campaign</a:t>
            </a:r>
            <a:endParaRPr lang="en-GB" dirty="0">
              <a:solidFill>
                <a:srgbClr val="3C3C41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9207500" y="6413501"/>
            <a:ext cx="2844800" cy="365125"/>
          </a:xfrm>
          <a:prstGeom prst="rect">
            <a:avLst/>
          </a:prstGeom>
        </p:spPr>
        <p:txBody>
          <a:bodyPr vert="horz" lIns="0" tIns="0" rIns="0" bIns="0" rtlCol="0" anchor="b" anchorCtr="0"/>
          <a:lstStyle>
            <a:lvl1pPr algn="r">
              <a:defRPr lang="en-GB" sz="900" b="1" smtClean="0">
                <a:solidFill>
                  <a:schemeClr val="tx2"/>
                </a:solidFill>
              </a:defRPr>
            </a:lvl1pPr>
          </a:lstStyle>
          <a:p>
            <a:fld id="{1EB79DAB-90E4-4F14-9B31-761BB9951B41}" type="slidenum">
              <a:rPr>
                <a:solidFill>
                  <a:srgbClr val="3C3C41"/>
                </a:solidFill>
              </a:rPr>
              <a:pPr/>
              <a:t>‹#›</a:t>
            </a:fld>
            <a:endParaRPr dirty="0">
              <a:solidFill>
                <a:srgbClr val="3C3C41"/>
              </a:solidFill>
            </a:endParaRPr>
          </a:p>
        </p:txBody>
      </p:sp>
      <p:sp>
        <p:nvSpPr>
          <p:cNvPr id="7" name="AutoShape 2"/>
          <p:cNvSpPr>
            <a:spLocks noChangeArrowheads="1"/>
          </p:cNvSpPr>
          <p:nvPr/>
        </p:nvSpPr>
        <p:spPr bwMode="auto">
          <a:xfrm>
            <a:off x="9309101" y="428625"/>
            <a:ext cx="24511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  <p:sp>
        <p:nvSpPr>
          <p:cNvPr id="8" name="AutoShape 3"/>
          <p:cNvSpPr>
            <a:spLocks noChangeArrowheads="1"/>
          </p:cNvSpPr>
          <p:nvPr/>
        </p:nvSpPr>
        <p:spPr bwMode="auto">
          <a:xfrm flipV="1">
            <a:off x="431801" y="428625"/>
            <a:ext cx="8775700" cy="31750"/>
          </a:xfrm>
          <a:prstGeom prst="roundRect">
            <a:avLst>
              <a:gd name="adj" fmla="val 50000"/>
            </a:avLst>
          </a:prstGeom>
          <a:solidFill>
            <a:schemeClr val="tx2"/>
          </a:solidFill>
          <a:ln>
            <a:noFill/>
          </a:ln>
          <a:effectLst/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endParaRPr lang="en-GB" sz="1800" dirty="0">
              <a:solidFill>
                <a:prstClr val="black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402826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  <p:sldLayoutId id="2147483672" r:id="rId12"/>
  </p:sldLayoutIdLst>
  <p:hf hdr="0" dt="0"/>
  <p:txStyles>
    <p:titleStyle>
      <a:lvl1pPr algn="l" defTabSz="914400" rtl="0" eaLnBrk="1" latinLnBrk="0" hangingPunct="1">
        <a:spcBef>
          <a:spcPct val="0"/>
        </a:spcBef>
        <a:buNone/>
        <a:defRPr sz="3200" b="1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0" indent="0" algn="l" defTabSz="914400" rtl="0" eaLnBrk="1" latinLnBrk="0" hangingPunct="1">
        <a:spcBef>
          <a:spcPct val="20000"/>
        </a:spcBef>
        <a:buFontTx/>
        <a:buNone/>
        <a:defRPr sz="2400" b="1" kern="1200">
          <a:solidFill>
            <a:srgbClr val="0091A5"/>
          </a:solidFill>
          <a:latin typeface="+mn-lt"/>
          <a:ea typeface="+mn-ea"/>
          <a:cs typeface="+mn-cs"/>
        </a:defRPr>
      </a:lvl1pPr>
      <a:lvl2pPr marL="0" indent="0" algn="l" defTabSz="914400" rtl="0" eaLnBrk="1" latinLnBrk="0" hangingPunct="1">
        <a:spcBef>
          <a:spcPct val="20000"/>
        </a:spcBef>
        <a:buFontTx/>
        <a:buNone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266700" indent="-2667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542925" indent="-276225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809625" indent="-266700" algn="l" defTabSz="914400" rtl="0" eaLnBrk="1" latinLnBrk="0" hangingPunct="1">
        <a:spcBef>
          <a:spcPct val="20000"/>
        </a:spcBef>
        <a:buFont typeface="Wingdings" pitchFamily="2" charset="2"/>
        <a:buChar char="§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eg"/><Relationship Id="rId7" Type="http://schemas.openxmlformats.org/officeDocument/2006/relationships/image" Target="../media/image6.svg"/><Relationship Id="rId2" Type="http://schemas.openxmlformats.org/officeDocument/2006/relationships/image" Target="../media/image1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1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svg"/><Relationship Id="rId7" Type="http://schemas.openxmlformats.org/officeDocument/2006/relationships/image" Target="../media/image6.sv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7.jpeg"/><Relationship Id="rId7" Type="http://schemas.openxmlformats.org/officeDocument/2006/relationships/image" Target="../media/image6.svg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8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29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0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1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svg"/><Relationship Id="rId7" Type="http://schemas.openxmlformats.org/officeDocument/2006/relationships/image" Target="../media/image6.svg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2.jpe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33.jpe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6" Type="http://schemas.openxmlformats.org/officeDocument/2006/relationships/image" Target="../media/image34.jpe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9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jpe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svg"/><Relationship Id="rId7" Type="http://schemas.openxmlformats.org/officeDocument/2006/relationships/image" Target="../media/image6.sv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5.png"/><Relationship Id="rId5" Type="http://schemas.openxmlformats.org/officeDocument/2006/relationships/image" Target="../media/image4.svg"/><Relationship Id="rId4" Type="http://schemas.openxmlformats.org/officeDocument/2006/relationships/image" Target="../media/image3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5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svg"/><Relationship Id="rId7" Type="http://schemas.openxmlformats.org/officeDocument/2006/relationships/image" Target="../media/image17.sv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6.png"/><Relationship Id="rId5" Type="http://schemas.openxmlformats.org/officeDocument/2006/relationships/image" Target="../media/image6.svg"/><Relationship Id="rId4" Type="http://schemas.openxmlformats.org/officeDocument/2006/relationships/image" Target="../media/image5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svg"/><Relationship Id="rId5" Type="http://schemas.openxmlformats.org/officeDocument/2006/relationships/image" Target="../media/image5.png"/><Relationship Id="rId4" Type="http://schemas.openxmlformats.org/officeDocument/2006/relationships/image" Target="../media/image4.sv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0" y="1683573"/>
            <a:ext cx="12192000" cy="2374977"/>
          </a:xfrm>
        </p:spPr>
        <p:txBody>
          <a:bodyPr/>
          <a:lstStyle/>
          <a:p>
            <a:br>
              <a:rPr lang="en-GB" dirty="0"/>
            </a:br>
            <a:br>
              <a:rPr lang="en-GB" dirty="0"/>
            </a:br>
            <a:br>
              <a:rPr lang="en-GB" sz="4000" dirty="0"/>
            </a:br>
            <a:r>
              <a:rPr lang="en-GB" sz="4800" i="0" u="none" strike="noStrike" baseline="0" dirty="0" err="1"/>
              <a:t>Ymgyrchu</a:t>
            </a:r>
            <a:r>
              <a:rPr lang="en-GB" sz="4800" i="0" u="none" strike="noStrike" baseline="0" dirty="0"/>
              <a:t> </a:t>
            </a:r>
            <a:r>
              <a:rPr lang="en-GB" sz="4800" i="0" u="none" strike="noStrike" baseline="0" dirty="0" err="1"/>
              <a:t>dros</a:t>
            </a:r>
            <a:r>
              <a:rPr lang="en-GB" sz="4800" i="0" u="none" strike="noStrike" baseline="0" dirty="0"/>
              <a:t> </a:t>
            </a:r>
            <a:r>
              <a:rPr lang="en-GB" sz="4800" i="0" u="none" strike="noStrike" baseline="0" dirty="0" err="1"/>
              <a:t>fyd</a:t>
            </a:r>
            <a:r>
              <a:rPr lang="en-GB" sz="4800" i="0" u="none" strike="noStrike" baseline="0" dirty="0"/>
              <a:t> </a:t>
            </a:r>
            <a:r>
              <a:rPr lang="en-GB" sz="4800" i="0" u="none" strike="noStrike" baseline="0" dirty="0" err="1"/>
              <a:t>natur</a:t>
            </a:r>
            <a:r>
              <a:rPr lang="en-GB" sz="4800" i="0" u="none" strike="noStrike" baseline="0" dirty="0"/>
              <a:t> – </a:t>
            </a:r>
            <a:br>
              <a:rPr lang="en-GB" sz="4800" i="0" u="none" strike="noStrike" baseline="0" dirty="0"/>
            </a:br>
            <a:r>
              <a:rPr lang="en-GB" sz="4800" i="0" u="none" strike="noStrike" baseline="0" dirty="0" err="1"/>
              <a:t>Rhedeg</a:t>
            </a:r>
            <a:r>
              <a:rPr lang="en-GB" sz="4800" i="0" u="none" strike="noStrike" baseline="0" dirty="0"/>
              <a:t> </a:t>
            </a:r>
            <a:r>
              <a:rPr lang="en-GB" sz="4800" i="0" u="none" strike="noStrike" baseline="0" dirty="0" err="1"/>
              <a:t>ymgyrch</a:t>
            </a:r>
            <a:r>
              <a:rPr lang="en-GB" sz="4800" dirty="0"/>
              <a:t> </a:t>
            </a:r>
            <a:r>
              <a:rPr lang="en-GB" sz="4800" i="0" u="none" strike="noStrike" baseline="0" dirty="0" err="1"/>
              <a:t>ar</a:t>
            </a:r>
            <a:r>
              <a:rPr lang="en-GB" sz="4800" i="0" u="none" strike="noStrike" baseline="0" dirty="0"/>
              <a:t> y </a:t>
            </a:r>
            <a:br>
              <a:rPr lang="en-GB" sz="4800" i="0" u="none" strike="noStrike" baseline="0" dirty="0"/>
            </a:br>
            <a:r>
              <a:rPr lang="en-GB" sz="4800" i="0" u="none" strike="noStrike" baseline="0" dirty="0" err="1"/>
              <a:t>cyfryngau</a:t>
            </a:r>
            <a:r>
              <a:rPr lang="en-GB" sz="4800" i="0" u="none" strike="noStrike" baseline="0" dirty="0"/>
              <a:t> </a:t>
            </a:r>
            <a:r>
              <a:rPr lang="en-GB" sz="4800" i="0" u="none" strike="noStrike" baseline="0" dirty="0" err="1"/>
              <a:t>cymdeithasol</a:t>
            </a:r>
            <a:br>
              <a:rPr lang="en-GB" sz="4000" dirty="0">
                <a:solidFill>
                  <a:srgbClr val="227122"/>
                </a:solidFill>
              </a:rPr>
            </a:br>
            <a:br>
              <a:rPr lang="en-GB" sz="4000" dirty="0">
                <a:solidFill>
                  <a:srgbClr val="227122"/>
                </a:solidFill>
              </a:rPr>
            </a:br>
            <a:r>
              <a:rPr lang="en-GB" sz="4000" dirty="0"/>
              <a:t> </a:t>
            </a:r>
            <a:br>
              <a:rPr lang="en-GB" dirty="0"/>
            </a:br>
            <a:br>
              <a:rPr lang="en-GB" dirty="0"/>
            </a:br>
            <a:endParaRPr lang="en-GB" sz="1800" baseline="30000" dirty="0">
              <a:solidFill>
                <a:srgbClr val="0091A5"/>
              </a:solidFill>
            </a:endParaRPr>
          </a:p>
        </p:txBody>
      </p:sp>
      <p:sp>
        <p:nvSpPr>
          <p:cNvPr id="3" name="Slide Number Placeholder 2">
            <a:extLst>
              <a:ext uri="{FF2B5EF4-FFF2-40B4-BE49-F238E27FC236}">
                <a16:creationId xmlns:a16="http://schemas.microsoft.com/office/drawing/2014/main" id="{36538B23-7BCF-4A9D-A432-72932E1D646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</a:t>
            </a:fld>
            <a:endParaRPr lang="en-GB" dirty="0">
              <a:solidFill>
                <a:srgbClr val="3C3C41"/>
              </a:solidFill>
            </a:endParaRPr>
          </a:p>
        </p:txBody>
      </p:sp>
      <p:grpSp>
        <p:nvGrpSpPr>
          <p:cNvPr id="10" name="Group 9">
            <a:extLst>
              <a:ext uri="{FF2B5EF4-FFF2-40B4-BE49-F238E27FC236}">
                <a16:creationId xmlns:a16="http://schemas.microsoft.com/office/drawing/2014/main" id="{42E9D702-02B7-4A7C-B607-76F9AAA7294C}"/>
              </a:ext>
            </a:extLst>
          </p:cNvPr>
          <p:cNvGrpSpPr/>
          <p:nvPr/>
        </p:nvGrpSpPr>
        <p:grpSpPr>
          <a:xfrm>
            <a:off x="5004100" y="4058550"/>
            <a:ext cx="1825214" cy="914400"/>
            <a:chOff x="346039" y="548639"/>
            <a:chExt cx="1825214" cy="914400"/>
          </a:xfrm>
        </p:grpSpPr>
        <p:pic>
          <p:nvPicPr>
            <p:cNvPr id="5" name="Graphic 4" descr="Megaphone with solid fill">
              <a:extLst>
                <a:ext uri="{FF2B5EF4-FFF2-40B4-BE49-F238E27FC236}">
                  <a16:creationId xmlns:a16="http://schemas.microsoft.com/office/drawing/2014/main" id="{48E4AC57-8419-4684-BCDE-3C1A80F3760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346039" y="548639"/>
              <a:ext cx="914400" cy="914400"/>
            </a:xfrm>
            <a:prstGeom prst="rect">
              <a:avLst/>
            </a:prstGeom>
          </p:spPr>
        </p:pic>
        <p:pic>
          <p:nvPicPr>
            <p:cNvPr id="9" name="Graphic 8" descr="Mushroom with solid fill">
              <a:extLst>
                <a:ext uri="{FF2B5EF4-FFF2-40B4-BE49-F238E27FC236}">
                  <a16:creationId xmlns:a16="http://schemas.microsoft.com/office/drawing/2014/main" id="{6F786317-BED9-4B0B-8799-9B4AF62F91E5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256853" y="548639"/>
              <a:ext cx="914400" cy="91440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841139718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C6F538D-D025-4B6F-A34C-A9E72ADA171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1012395"/>
          </a:xfrm>
        </p:spPr>
        <p:txBody>
          <a:bodyPr/>
          <a:lstStyle/>
          <a:p>
            <a:r>
              <a:rPr lang="en-GB" dirty="0" err="1"/>
              <a:t>Pwy</a:t>
            </a:r>
            <a:r>
              <a:rPr lang="en-GB" dirty="0"/>
              <a:t> </a:t>
            </a:r>
            <a:r>
              <a:rPr lang="en-GB" dirty="0" err="1"/>
              <a:t>yw’r</a:t>
            </a:r>
            <a:r>
              <a:rPr lang="en-GB" dirty="0"/>
              <a:t> </a:t>
            </a:r>
            <a:r>
              <a:rPr lang="en-GB" dirty="0" err="1"/>
              <a:t>gynulleidfa</a:t>
            </a:r>
            <a:r>
              <a:rPr lang="en-GB" dirty="0"/>
              <a:t> </a:t>
            </a:r>
            <a:r>
              <a:rPr lang="en-GB" dirty="0" err="1"/>
              <a:t>darged</a:t>
            </a:r>
            <a:r>
              <a:rPr lang="en-GB" dirty="0"/>
              <a:t>?</a:t>
            </a: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DF548BD-C30A-4512-8ACA-BF1ECC66930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10</a:t>
            </a:fld>
            <a:endParaRPr lang="en-GB" dirty="0"/>
          </a:p>
        </p:txBody>
      </p:sp>
      <p:pic>
        <p:nvPicPr>
          <p:cNvPr id="6148" name="Picture 4" descr="Silhouette Of A Woman Walking Her Dog On Uphill Pathway">
            <a:extLst>
              <a:ext uri="{FF2B5EF4-FFF2-40B4-BE49-F238E27FC236}">
                <a16:creationId xmlns:a16="http://schemas.microsoft.com/office/drawing/2014/main" id="{155B3FB3-CBB2-4060-A95D-7409203A7E4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31801" y="1532965"/>
            <a:ext cx="3119717" cy="4679576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TextBox 4">
            <a:extLst>
              <a:ext uri="{FF2B5EF4-FFF2-40B4-BE49-F238E27FC236}">
                <a16:creationId xmlns:a16="http://schemas.microsoft.com/office/drawing/2014/main" id="{CF85F299-BADA-47AE-B8AB-697275B73286}"/>
              </a:ext>
            </a:extLst>
          </p:cNvPr>
          <p:cNvSpPr txBox="1"/>
          <p:nvPr/>
        </p:nvSpPr>
        <p:spPr>
          <a:xfrm>
            <a:off x="3551518" y="5766099"/>
            <a:ext cx="7497765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Pobl</a:t>
            </a:r>
            <a:r>
              <a:rPr lang="en-GB" sz="2400" dirty="0"/>
              <a:t> </a:t>
            </a:r>
            <a:r>
              <a:rPr lang="en-GB" sz="2400" dirty="0" err="1"/>
              <a:t>sy’n</a:t>
            </a:r>
            <a:r>
              <a:rPr lang="en-GB" sz="2400" dirty="0"/>
              <a:t> </a:t>
            </a:r>
            <a:r>
              <a:rPr lang="en-GB" sz="2400" dirty="0" err="1"/>
              <a:t>mynd</a:t>
            </a:r>
            <a:r>
              <a:rPr lang="en-GB" sz="2400" dirty="0"/>
              <a:t> a </a:t>
            </a:r>
            <a:r>
              <a:rPr lang="en-GB" sz="2400" dirty="0" err="1"/>
              <a:t>chŵn</a:t>
            </a:r>
            <a:r>
              <a:rPr lang="en-GB" sz="2400" dirty="0"/>
              <a:t> am </a:t>
            </a:r>
            <a:r>
              <a:rPr lang="en-GB" sz="2400" dirty="0" err="1"/>
              <a:t>dro</a:t>
            </a:r>
            <a:r>
              <a:rPr lang="en-GB" sz="2400" dirty="0"/>
              <a:t>?</a:t>
            </a:r>
          </a:p>
        </p:txBody>
      </p:sp>
      <p:sp>
        <p:nvSpPr>
          <p:cNvPr id="8" name="TextBox 7">
            <a:extLst>
              <a:ext uri="{FF2B5EF4-FFF2-40B4-BE49-F238E27FC236}">
                <a16:creationId xmlns:a16="http://schemas.microsoft.com/office/drawing/2014/main" id="{D7005A1C-0706-4082-924D-D421BF37974A}"/>
              </a:ext>
            </a:extLst>
          </p:cNvPr>
          <p:cNvSpPr txBox="1"/>
          <p:nvPr/>
        </p:nvSpPr>
        <p:spPr>
          <a:xfrm>
            <a:off x="10433872" y="4240028"/>
            <a:ext cx="4279003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dirty="0" err="1"/>
              <a:t>Teuluoedd</a:t>
            </a:r>
            <a:r>
              <a:rPr lang="en-GB" sz="2400" dirty="0"/>
              <a:t>?</a:t>
            </a:r>
          </a:p>
        </p:txBody>
      </p:sp>
      <p:pic>
        <p:nvPicPr>
          <p:cNvPr id="6150" name="Picture 6" descr="Family, Beach, Sea, Happy, Ocean, Summer, Nature, Love">
            <a:extLst>
              <a:ext uri="{FF2B5EF4-FFF2-40B4-BE49-F238E27FC236}">
                <a16:creationId xmlns:a16="http://schemas.microsoft.com/office/drawing/2014/main" id="{362AE023-5C64-4FDA-9A9A-82170F0EC6C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174876" y="1874373"/>
            <a:ext cx="5258996" cy="3505997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7" name="Group 16">
            <a:extLst>
              <a:ext uri="{FF2B5EF4-FFF2-40B4-BE49-F238E27FC236}">
                <a16:creationId xmlns:a16="http://schemas.microsoft.com/office/drawing/2014/main" id="{B354370A-2C1B-4B25-8357-44AB4FEDE090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8" name="Graphic 17" descr="Megaphone with solid fill">
              <a:extLst>
                <a:ext uri="{FF2B5EF4-FFF2-40B4-BE49-F238E27FC236}">
                  <a16:creationId xmlns:a16="http://schemas.microsoft.com/office/drawing/2014/main" id="{56088DDB-D162-415E-B074-B516DC3092A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9" name="Graphic 18" descr="Mushroom with solid fill">
              <a:extLst>
                <a:ext uri="{FF2B5EF4-FFF2-40B4-BE49-F238E27FC236}">
                  <a16:creationId xmlns:a16="http://schemas.microsoft.com/office/drawing/2014/main" id="{9C337852-8127-4824-8E96-F65D7C3C2293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45F85FEC-5916-4978-8884-46B311B18F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60856626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94A14AB-D197-4A54-B4D4-B4515A95A7E9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Risgiau</a:t>
            </a:r>
            <a:r>
              <a:rPr lang="en-GB" b="1" i="0" u="none" strike="noStrike" baseline="0" dirty="0"/>
              <a:t>/</a:t>
            </a:r>
            <a:r>
              <a:rPr lang="en-GB" b="1" i="0" u="none" strike="noStrike" baseline="0" dirty="0" err="1"/>
              <a:t>Heriau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C51AB0E-5C9C-4545-968C-A4C0E097F81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916832"/>
            <a:ext cx="7206129" cy="453635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allai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o’i</a:t>
            </a:r>
            <a:r>
              <a:rPr lang="en-GB" b="0" dirty="0">
                <a:solidFill>
                  <a:schemeClr val="tx1"/>
                </a:solidFill>
              </a:rPr>
              <a:t> le </a:t>
            </a:r>
            <a:r>
              <a:rPr lang="en-GB" b="0" dirty="0" err="1">
                <a:solidFill>
                  <a:schemeClr val="tx1"/>
                </a:solidFill>
              </a:rPr>
              <a:t>gyda’ch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hymgyrch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dros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cyfryngau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cymdeithasol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endParaRPr lang="en-GB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tebygolrwydd</a:t>
            </a:r>
            <a:r>
              <a:rPr lang="en-GB" b="0" dirty="0">
                <a:solidFill>
                  <a:schemeClr val="tx1"/>
                </a:solidFill>
              </a:rPr>
              <a:t> ac </a:t>
            </a:r>
            <a:r>
              <a:rPr lang="en-GB" b="0" dirty="0" err="1">
                <a:solidFill>
                  <a:schemeClr val="tx1"/>
                </a:solidFill>
              </a:rPr>
              <a:t>effaith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rhywbeth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mynd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o’i</a:t>
            </a:r>
            <a:r>
              <a:rPr lang="en-GB" b="0" dirty="0">
                <a:solidFill>
                  <a:schemeClr val="tx1"/>
                </a:solidFill>
              </a:rPr>
              <a:t> le?</a:t>
            </a:r>
          </a:p>
          <a:p>
            <a:pPr marL="457200" indent="-457200">
              <a:buFont typeface="+mj-lt"/>
              <a:buAutoNum type="arabicPeriod"/>
            </a:pPr>
            <a:endParaRPr lang="en-GB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allwch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wneud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leihau’r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risg</a:t>
            </a:r>
            <a:r>
              <a:rPr lang="en-GB" b="0" dirty="0">
                <a:solidFill>
                  <a:schemeClr val="tx1"/>
                </a:solidFill>
              </a:rPr>
              <a:t>?</a:t>
            </a:r>
            <a:endParaRPr lang="en-GB" b="0" i="0" u="none" strike="noStrike" baseline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ECBC763D-4DB7-48CB-98BF-32FD6C760E2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11</a:t>
            </a:fld>
            <a:endParaRPr lang="en-GB" dirty="0"/>
          </a:p>
        </p:txBody>
      </p:sp>
      <p:pic>
        <p:nvPicPr>
          <p:cNvPr id="7170" name="Picture 2" descr="Man Climbing on Rock Mountain">
            <a:extLst>
              <a:ext uri="{FF2B5EF4-FFF2-40B4-BE49-F238E27FC236}">
                <a16:creationId xmlns:a16="http://schemas.microsoft.com/office/drawing/2014/main" id="{91EC34B9-C59C-48ED-AF0A-033618A3E35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15199" y="2405543"/>
            <a:ext cx="4540601" cy="3027067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EFDF135A-D690-4D3E-9C9D-28F30113ADEC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B990508F-E8E4-4617-9B89-7EFFDFC9C292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5" name="Graphic 14" descr="Mushroom with solid fill">
              <a:extLst>
                <a:ext uri="{FF2B5EF4-FFF2-40B4-BE49-F238E27FC236}">
                  <a16:creationId xmlns:a16="http://schemas.microsoft.com/office/drawing/2014/main" id="{8F069B9C-09D1-4488-9C7F-01B0D6086DA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87B856FF-CA28-49CD-AB12-29B6846D918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368231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917CF5-F7FF-4DDB-A2D6-EBB1D23712C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 anchor="ctr">
            <a:normAutofit/>
          </a:bodyPr>
          <a:lstStyle/>
          <a:p>
            <a:r>
              <a:rPr lang="en-GB" b="1" i="0" u="none" strike="noStrike" baseline="0" dirty="0" err="1"/>
              <a:t>Dewis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platfform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cyfryngau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cymdeithasol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81795D00-1D16-45BE-9455-8BEC6B0DFDED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r>
              <a:rPr lang="en-GB" sz="2400" b="0" i="0" u="none" strike="noStrike" baseline="0" dirty="0">
                <a:solidFill>
                  <a:schemeClr val="tx1"/>
                </a:solidFill>
              </a:rPr>
              <a:t>Which social media platform will you use to share your messages?</a:t>
            </a:r>
          </a:p>
          <a:p>
            <a:endParaRPr lang="en-GB" sz="2400" b="0" dirty="0">
              <a:solidFill>
                <a:schemeClr val="tx1"/>
              </a:solidFill>
            </a:endParaRPr>
          </a:p>
          <a:p>
            <a:r>
              <a:rPr lang="en-GB" sz="2400" b="0" dirty="0">
                <a:solidFill>
                  <a:schemeClr val="tx1"/>
                </a:solidFill>
              </a:rPr>
              <a:t>Which</a:t>
            </a:r>
            <a:r>
              <a:rPr lang="en-GB" sz="2400" b="0" i="0" u="none" strike="noStrike" baseline="0" dirty="0">
                <a:solidFill>
                  <a:schemeClr val="tx1"/>
                </a:solidFill>
              </a:rPr>
              <a:t> social media platform is best to reach your target audience?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10EA10E1-CCA3-494A-9727-B7369F0BDA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 anchor="b">
            <a:normAutofit/>
          </a:bodyPr>
          <a:lstStyle/>
          <a:p>
            <a:pPr>
              <a:spcAft>
                <a:spcPts val="600"/>
              </a:spcAft>
            </a:pPr>
            <a:fld id="{1EB79DAB-90E4-4F14-9B31-761BB9951B41}" type="slidenum">
              <a:rPr lang="en-GB" smtClean="0">
                <a:solidFill>
                  <a:srgbClr val="3C3C41"/>
                </a:solidFill>
              </a:rPr>
              <a:pPr>
                <a:spcAft>
                  <a:spcPts val="600"/>
                </a:spcAft>
              </a:pPr>
              <a:t>12</a:t>
            </a:fld>
            <a:endParaRPr lang="en-GB">
              <a:solidFill>
                <a:srgbClr val="3C3C41"/>
              </a:solidFill>
            </a:endParaRPr>
          </a:p>
        </p:txBody>
      </p:sp>
      <p:pic>
        <p:nvPicPr>
          <p:cNvPr id="8196" name="Picture 4" descr="Photo of People Watching a Live Performance">
            <a:extLst>
              <a:ext uri="{FF2B5EF4-FFF2-40B4-BE49-F238E27FC236}">
                <a16:creationId xmlns:a16="http://schemas.microsoft.com/office/drawing/2014/main" id="{157F04F7-930F-420D-B6CC-086B60A0391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41706" y="1916833"/>
            <a:ext cx="5620046" cy="3746697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6" name="Group 15">
            <a:extLst>
              <a:ext uri="{FF2B5EF4-FFF2-40B4-BE49-F238E27FC236}">
                <a16:creationId xmlns:a16="http://schemas.microsoft.com/office/drawing/2014/main" id="{5D55E717-228E-441E-A648-B42CB96E5002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7" name="Graphic 16" descr="Megaphone with solid fill">
              <a:extLst>
                <a:ext uri="{FF2B5EF4-FFF2-40B4-BE49-F238E27FC236}">
                  <a16:creationId xmlns:a16="http://schemas.microsoft.com/office/drawing/2014/main" id="{5F48249A-5566-456D-8570-79356EA5E427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8" name="Graphic 17" descr="Mushroom with solid fill">
              <a:extLst>
                <a:ext uri="{FF2B5EF4-FFF2-40B4-BE49-F238E27FC236}">
                  <a16:creationId xmlns:a16="http://schemas.microsoft.com/office/drawing/2014/main" id="{68F4DEB3-0777-4FDC-B17D-93AEF057D09B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5" name="TextBox 4">
            <a:extLst>
              <a:ext uri="{FF2B5EF4-FFF2-40B4-BE49-F238E27FC236}">
                <a16:creationId xmlns:a16="http://schemas.microsoft.com/office/drawing/2014/main" id="{5E20114F-BE1F-4E45-81DC-9087E140145C}"/>
              </a:ext>
            </a:extLst>
          </p:cNvPr>
          <p:cNvSpPr txBox="1"/>
          <p:nvPr/>
        </p:nvSpPr>
        <p:spPr>
          <a:xfrm>
            <a:off x="6278252" y="1916833"/>
            <a:ext cx="5332222" cy="230832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GB" sz="2400" b="0" i="0" u="none" strike="noStrike" baseline="0" dirty="0"/>
              <a:t>Pa </a:t>
            </a:r>
            <a:r>
              <a:rPr lang="en-GB" sz="2400" b="0" i="0" u="none" strike="noStrike" baseline="0" dirty="0" err="1"/>
              <a:t>blatfform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cyfryngau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cymdeithasol</a:t>
            </a:r>
            <a:r>
              <a:rPr lang="en-GB" sz="2400" b="0" i="0" u="none" strike="noStrike" baseline="0" dirty="0"/>
              <a:t> y </a:t>
            </a:r>
            <a:r>
              <a:rPr lang="en-GB" sz="2400" b="0" i="0" u="none" strike="noStrike" baseline="0" dirty="0" err="1"/>
              <a:t>bydd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eich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dysgwyr</a:t>
            </a:r>
            <a:r>
              <a:rPr lang="en-GB" sz="2400" b="0" i="0" u="none" strike="noStrike" baseline="0" dirty="0"/>
              <a:t> yn </a:t>
            </a:r>
            <a:r>
              <a:rPr lang="en-GB" sz="2400" b="0" i="0" u="none" strike="noStrike" baseline="0" dirty="0" err="1"/>
              <a:t>ei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ddefnyddio</a:t>
            </a:r>
            <a:r>
              <a:rPr lang="en-GB" sz="2400" b="0" i="0" u="none" strike="noStrike" baseline="0" dirty="0"/>
              <a:t> i </a:t>
            </a:r>
            <a:r>
              <a:rPr lang="en-GB" sz="2400" b="0" i="0" u="none" strike="noStrike" baseline="0" dirty="0" err="1"/>
              <a:t>rannu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eu</a:t>
            </a:r>
            <a:r>
              <a:rPr lang="en-GB" sz="2400" b="0" i="0" u="none" strike="noStrike" baseline="0" dirty="0"/>
              <a:t> </a:t>
            </a:r>
            <a:r>
              <a:rPr lang="en-GB" sz="2400" b="0" i="0" u="none" strike="noStrike" baseline="0" dirty="0" err="1"/>
              <a:t>negeseuon</a:t>
            </a:r>
            <a:r>
              <a:rPr lang="en-GB" sz="2400" b="0" i="0" u="none" strike="noStrike" baseline="0" dirty="0"/>
              <a:t>?</a:t>
            </a:r>
          </a:p>
          <a:p>
            <a:endParaRPr lang="en-GB" sz="2400" b="0" dirty="0">
              <a:latin typeface="+mj-lt"/>
            </a:endParaRPr>
          </a:p>
          <a:p>
            <a:pPr algn="l"/>
            <a:r>
              <a:rPr lang="en-GB" sz="2400" b="0" i="0" u="none" strike="noStrike" baseline="0" dirty="0">
                <a:latin typeface="+mj-lt"/>
              </a:rPr>
              <a:t>Pa </a:t>
            </a:r>
            <a:r>
              <a:rPr lang="en-GB" sz="2400" b="0" i="0" u="none" strike="noStrike" baseline="0" dirty="0" err="1">
                <a:latin typeface="+mj-lt"/>
              </a:rPr>
              <a:t>blatfform</a:t>
            </a:r>
            <a:r>
              <a:rPr lang="en-GB" sz="2400" dirty="0">
                <a:latin typeface="+mj-lt"/>
              </a:rPr>
              <a:t> </a:t>
            </a:r>
            <a:r>
              <a:rPr lang="en-GB" sz="2400" b="0" i="0" u="none" strike="noStrike" baseline="0" dirty="0" err="1">
                <a:latin typeface="+mj-lt"/>
              </a:rPr>
              <a:t>cyfryngau</a:t>
            </a:r>
            <a:r>
              <a:rPr lang="en-GB" sz="2400" b="0" i="0" u="none" strike="noStrike" baseline="0" dirty="0">
                <a:latin typeface="+mj-lt"/>
              </a:rPr>
              <a:t> </a:t>
            </a:r>
            <a:r>
              <a:rPr lang="en-GB" sz="2400" b="0" i="0" u="none" strike="noStrike" baseline="0" dirty="0" err="1">
                <a:latin typeface="+mj-lt"/>
              </a:rPr>
              <a:t>cymdeithasol</a:t>
            </a:r>
            <a:r>
              <a:rPr lang="en-GB" sz="2400" b="0" i="0" u="none" strike="noStrike" baseline="0" dirty="0">
                <a:latin typeface="+mj-lt"/>
              </a:rPr>
              <a:t> </a:t>
            </a:r>
            <a:r>
              <a:rPr lang="en-GB" sz="2400" b="0" i="0" u="none" strike="noStrike" baseline="0" dirty="0" err="1">
                <a:latin typeface="+mj-lt"/>
              </a:rPr>
              <a:t>sydd</a:t>
            </a:r>
            <a:r>
              <a:rPr lang="en-GB" sz="2400" b="0" i="0" u="none" strike="noStrike" baseline="0" dirty="0">
                <a:latin typeface="+mj-lt"/>
              </a:rPr>
              <a:t> </a:t>
            </a:r>
            <a:r>
              <a:rPr lang="en-GB" sz="2400" b="0" i="0" u="none" strike="noStrike" baseline="0" dirty="0" err="1">
                <a:latin typeface="+mj-lt"/>
              </a:rPr>
              <a:t>orau</a:t>
            </a:r>
            <a:r>
              <a:rPr lang="en-GB" sz="2400" b="0" i="0" u="none" strike="noStrike" baseline="0" dirty="0">
                <a:latin typeface="+mj-lt"/>
              </a:rPr>
              <a:t> i </a:t>
            </a:r>
            <a:r>
              <a:rPr lang="en-GB" sz="2400" b="0" i="0" u="none" strike="noStrike" baseline="0" dirty="0" err="1">
                <a:latin typeface="+mj-lt"/>
              </a:rPr>
              <a:t>dargedu</a:t>
            </a:r>
            <a:r>
              <a:rPr lang="en-GB" sz="2400" b="0" i="0" u="none" strike="noStrike" baseline="0" dirty="0">
                <a:latin typeface="+mj-lt"/>
              </a:rPr>
              <a:t> </a:t>
            </a:r>
            <a:r>
              <a:rPr lang="en-GB" sz="2400" b="0" i="0" u="none" strike="noStrike" baseline="0" dirty="0" err="1">
                <a:latin typeface="+mj-lt"/>
              </a:rPr>
              <a:t>eich</a:t>
            </a:r>
            <a:r>
              <a:rPr lang="en-GB" sz="2400" b="0" i="0" u="none" strike="noStrike" baseline="0" dirty="0">
                <a:latin typeface="+mj-lt"/>
              </a:rPr>
              <a:t> </a:t>
            </a:r>
            <a:r>
              <a:rPr lang="en-GB" sz="2400" dirty="0" err="1">
                <a:latin typeface="+mj-lt"/>
              </a:rPr>
              <a:t>c</a:t>
            </a:r>
            <a:r>
              <a:rPr lang="en-GB" sz="2400" b="0" i="0" u="none" strike="noStrike" baseline="0" dirty="0" err="1">
                <a:latin typeface="+mj-lt"/>
              </a:rPr>
              <a:t>ynulleidfa</a:t>
            </a:r>
            <a:r>
              <a:rPr lang="en-GB" sz="2400" b="0" i="0" u="none" strike="noStrike" baseline="0" dirty="0">
                <a:latin typeface="+mj-lt"/>
              </a:rPr>
              <a:t>?</a:t>
            </a:r>
            <a:endParaRPr lang="en-GB" sz="2400" dirty="0">
              <a:latin typeface="+mj-lt"/>
            </a:endParaRPr>
          </a:p>
        </p:txBody>
      </p: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EDA472DB-53EF-4C75-B125-DB39F38B792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269264909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19AF475-1BAB-4B9F-B5F2-AB50839B166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738778"/>
            <a:ext cx="8775700" cy="1223963"/>
          </a:xfrm>
        </p:spPr>
        <p:txBody>
          <a:bodyPr/>
          <a:lstStyle/>
          <a:p>
            <a:r>
              <a:rPr lang="en-GB" b="1" i="0" u="none" strike="noStrike" baseline="0" dirty="0" err="1"/>
              <a:t>Bydd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ymgyrch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lwyddiannus</a:t>
            </a:r>
            <a:r>
              <a:rPr lang="en-GB" b="1" i="0" u="none" strike="noStrike" baseline="0" dirty="0"/>
              <a:t> yn </a:t>
            </a:r>
            <a:r>
              <a:rPr lang="en-GB" b="1" i="0" u="none" strike="noStrike" baseline="0" dirty="0" err="1"/>
              <a:t>gwneud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canlynol</a:t>
            </a:r>
            <a:r>
              <a:rPr lang="en-GB" b="1" i="0" u="none" strike="noStrike" baseline="0" dirty="0"/>
              <a:t>:</a:t>
            </a:r>
            <a:br>
              <a:rPr lang="en-GB" sz="1800" b="1" i="0" u="none" strike="noStrike" baseline="0" dirty="0">
                <a:solidFill>
                  <a:srgbClr val="585757"/>
                </a:solidFill>
                <a:latin typeface="Gotham-Bold"/>
              </a:rPr>
            </a:br>
            <a:endParaRPr lang="en-GB" dirty="0"/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1CE25AE9-E593-412C-A0C2-7EEAEA07636A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20085" y="1916833"/>
            <a:ext cx="5558400" cy="4525963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sz="2400" b="0" dirty="0">
                <a:solidFill>
                  <a:schemeClr val="tx1"/>
                </a:solidFill>
              </a:rPr>
              <a:t>Dal </a:t>
            </a:r>
            <a:r>
              <a:rPr lang="en-GB" sz="2400" b="0" dirty="0" err="1">
                <a:solidFill>
                  <a:schemeClr val="tx1"/>
                </a:solidFill>
              </a:rPr>
              <a:t>sylw</a:t>
            </a:r>
            <a:endParaRPr lang="en-GB" sz="24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12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b="0" dirty="0">
                <a:solidFill>
                  <a:schemeClr val="tx1"/>
                </a:solidFill>
              </a:rPr>
              <a:t>Bod yn </a:t>
            </a:r>
            <a:r>
              <a:rPr lang="en-GB" sz="2400" b="0" dirty="0" err="1">
                <a:solidFill>
                  <a:schemeClr val="tx1"/>
                </a:solidFill>
              </a:rPr>
              <a:t>ddeniadol</a:t>
            </a:r>
            <a:endParaRPr lang="en-GB" sz="24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12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b="0" dirty="0" err="1">
                <a:solidFill>
                  <a:schemeClr val="tx1"/>
                </a:solidFill>
              </a:rPr>
              <a:t>Cynnig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rhywbeth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newydd</a:t>
            </a:r>
            <a:r>
              <a:rPr lang="en-GB" sz="2400" b="0" dirty="0">
                <a:solidFill>
                  <a:schemeClr val="tx1"/>
                </a:solidFill>
              </a:rPr>
              <a:t> neu </a:t>
            </a:r>
            <a:r>
              <a:rPr lang="en-GB" sz="2400" b="0" dirty="0" err="1">
                <a:solidFill>
                  <a:schemeClr val="tx1"/>
                </a:solidFill>
              </a:rPr>
              <a:t>syniad</a:t>
            </a:r>
            <a:r>
              <a:rPr lang="en-GB" sz="2400" b="0" dirty="0">
                <a:solidFill>
                  <a:schemeClr val="tx1"/>
                </a:solidFill>
              </a:rPr>
              <a:t>/</a:t>
            </a:r>
            <a:r>
              <a:rPr lang="en-GB" sz="2400" b="0" dirty="0" err="1">
                <a:solidFill>
                  <a:schemeClr val="tx1"/>
                </a:solidFill>
              </a:rPr>
              <a:t>golwg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newydd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bwnc</a:t>
            </a:r>
            <a:endParaRPr lang="en-GB" sz="24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12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b="0" dirty="0">
                <a:solidFill>
                  <a:schemeClr val="tx1"/>
                </a:solidFill>
              </a:rPr>
              <a:t>Bod yn </a:t>
            </a:r>
            <a:r>
              <a:rPr lang="en-GB" sz="2400" b="0" dirty="0" err="1">
                <a:solidFill>
                  <a:schemeClr val="tx1"/>
                </a:solidFill>
              </a:rPr>
              <a:t>llawn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cyffro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neu’n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ddifyr</a:t>
            </a:r>
            <a:endParaRPr lang="en-GB" sz="24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endParaRPr lang="en-GB" sz="12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sz="2400" b="0" dirty="0" err="1">
                <a:solidFill>
                  <a:schemeClr val="tx1"/>
                </a:solidFill>
              </a:rPr>
              <a:t>Cyflawni’r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amcanion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nodwyd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dechrau</a:t>
            </a:r>
            <a:endParaRPr lang="en-GB" sz="2800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818EDE52-737A-48C9-AA44-580870DEA99D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727032" y="1916833"/>
            <a:ext cx="6023263" cy="4525963"/>
          </a:xfrm>
        </p:spPr>
        <p:txBody>
          <a:bodyPr/>
          <a:lstStyle/>
          <a:p>
            <a:r>
              <a:rPr lang="en-GB" sz="2400" dirty="0"/>
              <a:t>Sut </a:t>
            </a:r>
            <a:r>
              <a:rPr lang="en-GB" sz="2400" dirty="0" err="1"/>
              <a:t>byddwch</a:t>
            </a:r>
            <a:r>
              <a:rPr lang="en-GB" sz="2400" dirty="0"/>
              <a:t> </a:t>
            </a:r>
            <a:r>
              <a:rPr lang="en-GB" sz="2400" dirty="0" err="1"/>
              <a:t>chi’n</a:t>
            </a:r>
            <a:r>
              <a:rPr lang="en-GB" sz="2400" dirty="0"/>
              <a:t> </a:t>
            </a:r>
            <a:r>
              <a:rPr lang="en-GB" sz="2400" dirty="0" err="1"/>
              <a:t>sicrhau</a:t>
            </a:r>
            <a:r>
              <a:rPr lang="en-GB" sz="2400" dirty="0"/>
              <a:t> bod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ymgyrch</a:t>
            </a:r>
            <a:r>
              <a:rPr lang="en-GB" sz="2400" dirty="0"/>
              <a:t> yn </a:t>
            </a:r>
            <a:r>
              <a:rPr lang="en-GB" sz="2400" dirty="0" err="1"/>
              <a:t>bodloni’r</a:t>
            </a:r>
            <a:r>
              <a:rPr lang="en-GB" sz="2400" dirty="0"/>
              <a:t> </a:t>
            </a:r>
            <a:r>
              <a:rPr lang="en-GB" sz="2400" dirty="0" err="1"/>
              <a:t>meini</a:t>
            </a:r>
            <a:r>
              <a:rPr lang="en-GB" sz="2400" dirty="0"/>
              <a:t> </a:t>
            </a:r>
            <a:r>
              <a:rPr lang="en-GB" sz="2400" dirty="0" err="1"/>
              <a:t>prawf</a:t>
            </a:r>
            <a:r>
              <a:rPr lang="en-GB" sz="2400" dirty="0"/>
              <a:t> </a:t>
            </a:r>
            <a:r>
              <a:rPr lang="en-GB" sz="2400" dirty="0" err="1"/>
              <a:t>yma</a:t>
            </a:r>
            <a:r>
              <a:rPr lang="en-GB" sz="2400" dirty="0"/>
              <a:t>?</a:t>
            </a:r>
            <a:endParaRPr lang="en-GB" sz="3200" dirty="0">
              <a:solidFill>
                <a:schemeClr val="accent1"/>
              </a:solidFill>
              <a:latin typeface="+mj-lt"/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C08A78C6-4A86-49E7-8D46-44CEBD4070F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13</a:t>
            </a:fld>
            <a:endParaRPr lang="en-GB" dirty="0">
              <a:solidFill>
                <a:srgbClr val="3C3C41"/>
              </a:solidFill>
            </a:endParaRPr>
          </a:p>
        </p:txBody>
      </p:sp>
      <p:pic>
        <p:nvPicPr>
          <p:cNvPr id="9220" name="Picture 4" descr="White Bubble Illustration">
            <a:extLst>
              <a:ext uri="{FF2B5EF4-FFF2-40B4-BE49-F238E27FC236}">
                <a16:creationId xmlns:a16="http://schemas.microsoft.com/office/drawing/2014/main" id="{7358567D-872C-470B-A04D-8D509851002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65495" y="2783479"/>
            <a:ext cx="4831405" cy="3212509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DB30CC8A-C4A6-4E00-A6DC-D3FFB6B21BE0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6" name="Graphic 15" descr="Megaphone with solid fill">
              <a:extLst>
                <a:ext uri="{FF2B5EF4-FFF2-40B4-BE49-F238E27FC236}">
                  <a16:creationId xmlns:a16="http://schemas.microsoft.com/office/drawing/2014/main" id="{1415C023-6CE4-4FEA-9B9F-EECBBBB27DFA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7" name="Graphic 16" descr="Mushroom with solid fill">
              <a:extLst>
                <a:ext uri="{FF2B5EF4-FFF2-40B4-BE49-F238E27FC236}">
                  <a16:creationId xmlns:a16="http://schemas.microsoft.com/office/drawing/2014/main" id="{CFA61F7F-1E59-4053-A0C8-F66BA5DCCFFF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7CC703DF-510A-4152-A778-3661FE9B083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427268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6167AE9-E7AD-4F44-BD2C-169312B3500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Tôn</a:t>
            </a:r>
            <a:r>
              <a:rPr lang="en-GB" b="1" i="0" u="none" strike="noStrike" baseline="0" dirty="0"/>
              <a:t> – Sut </a:t>
            </a:r>
            <a:r>
              <a:rPr lang="en-GB" b="1" i="0" u="none" strike="noStrike" baseline="0" dirty="0" err="1"/>
              <a:t>bydd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gynulleidfa’n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ymateb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i’r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ymgyrch</a:t>
            </a:r>
            <a:r>
              <a:rPr lang="en-GB" b="1" i="0" u="none" strike="noStrike" baseline="0" dirty="0"/>
              <a:t>?</a:t>
            </a:r>
            <a:endParaRPr lang="en-GB" dirty="0"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E49B95-F8B6-42ED-8A52-4D66AB2BBB52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70436" y="2176989"/>
            <a:ext cx="5558400" cy="4525963"/>
          </a:xfrm>
        </p:spPr>
        <p:txBody>
          <a:bodyPr/>
          <a:lstStyle/>
          <a:p>
            <a:pPr marL="180975" indent="-180975"/>
            <a:r>
              <a:rPr lang="en-GB" sz="2400" b="1" i="0" u="none" strike="noStrike" baseline="0" dirty="0">
                <a:solidFill>
                  <a:schemeClr val="tx1"/>
                </a:solidFill>
              </a:rPr>
              <a:t>• </a:t>
            </a:r>
            <a:r>
              <a:rPr lang="en-GB" sz="2400" dirty="0" err="1">
                <a:solidFill>
                  <a:schemeClr val="tx1"/>
                </a:solidFill>
              </a:rPr>
              <a:t>Dramatig</a:t>
            </a:r>
            <a:r>
              <a:rPr lang="en-GB" sz="2400" b="0" dirty="0">
                <a:solidFill>
                  <a:schemeClr val="tx1"/>
                </a:solidFill>
              </a:rPr>
              <a:t> – yn </a:t>
            </a:r>
            <a:r>
              <a:rPr lang="en-GB" sz="2400" b="0" dirty="0" err="1">
                <a:solidFill>
                  <a:schemeClr val="tx1"/>
                </a:solidFill>
              </a:rPr>
              <a:t>effeithio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gynulleidfa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emosiynol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 marL="180975" indent="-180975"/>
            <a:endParaRPr lang="en-GB" sz="500" b="0" dirty="0">
              <a:solidFill>
                <a:schemeClr val="tx1"/>
              </a:solidFill>
            </a:endParaRPr>
          </a:p>
          <a:p>
            <a:pPr marL="180975" indent="-180975"/>
            <a:r>
              <a:rPr lang="en-GB" sz="2400" dirty="0">
                <a:solidFill>
                  <a:schemeClr val="tx1"/>
                </a:solidFill>
              </a:rPr>
              <a:t>• </a:t>
            </a:r>
            <a:r>
              <a:rPr lang="en-GB" sz="2400" dirty="0" err="1">
                <a:solidFill>
                  <a:schemeClr val="tx1"/>
                </a:solidFill>
              </a:rPr>
              <a:t>Addysgiadol</a:t>
            </a:r>
            <a:r>
              <a:rPr lang="en-GB" sz="2400" b="0" dirty="0">
                <a:solidFill>
                  <a:schemeClr val="tx1"/>
                </a:solidFill>
              </a:rPr>
              <a:t> – </a:t>
            </a:r>
            <a:r>
              <a:rPr lang="en-GB" sz="2400" b="0" dirty="0" err="1">
                <a:solidFill>
                  <a:schemeClr val="tx1"/>
                </a:solidFill>
              </a:rPr>
              <a:t>ffeithiol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clir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chryno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 marL="180975" indent="-180975"/>
            <a:endParaRPr lang="en-GB" sz="500" b="0" dirty="0">
              <a:solidFill>
                <a:schemeClr val="tx1"/>
              </a:solidFill>
            </a:endParaRPr>
          </a:p>
          <a:p>
            <a:pPr marL="180975" indent="-180975"/>
            <a:r>
              <a:rPr lang="en-GB" sz="2400" dirty="0">
                <a:solidFill>
                  <a:schemeClr val="tx1"/>
                </a:solidFill>
              </a:rPr>
              <a:t>• </a:t>
            </a:r>
            <a:r>
              <a:rPr lang="en-GB" sz="2400" dirty="0" err="1">
                <a:solidFill>
                  <a:schemeClr val="tx1"/>
                </a:solidFill>
              </a:rPr>
              <a:t>Sgyrsiol</a:t>
            </a:r>
            <a:r>
              <a:rPr lang="en-GB" sz="2400" b="0" dirty="0">
                <a:solidFill>
                  <a:schemeClr val="tx1"/>
                </a:solidFill>
              </a:rPr>
              <a:t> – </a:t>
            </a:r>
            <a:r>
              <a:rPr lang="en-GB" sz="2400" b="0" dirty="0" err="1">
                <a:solidFill>
                  <a:schemeClr val="tx1"/>
                </a:solidFill>
              </a:rPr>
              <a:t>hamddenol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gonest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fel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bod yn </a:t>
            </a:r>
            <a:r>
              <a:rPr lang="en-GB" sz="2400" b="0" dirty="0" err="1">
                <a:solidFill>
                  <a:schemeClr val="tx1"/>
                </a:solidFill>
              </a:rPr>
              <a:t>siarad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rhywun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rydych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ei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adnabod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eisoes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 marL="180975" indent="-180975"/>
            <a:endParaRPr lang="en-GB" sz="500" b="0" dirty="0">
              <a:solidFill>
                <a:schemeClr val="tx1"/>
              </a:solidFill>
            </a:endParaRPr>
          </a:p>
          <a:p>
            <a:pPr marL="180975" indent="-180975"/>
            <a:r>
              <a:rPr lang="en-GB" sz="2400" dirty="0">
                <a:solidFill>
                  <a:schemeClr val="tx1"/>
                </a:solidFill>
              </a:rPr>
              <a:t>• Pendant</a:t>
            </a:r>
            <a:r>
              <a:rPr lang="en-GB" sz="2400" b="0" dirty="0">
                <a:solidFill>
                  <a:schemeClr val="tx1"/>
                </a:solidFill>
              </a:rPr>
              <a:t> – yn </a:t>
            </a:r>
            <a:r>
              <a:rPr lang="en-GB" sz="2400" b="0" dirty="0" err="1">
                <a:solidFill>
                  <a:schemeClr val="tx1"/>
                </a:solidFill>
              </a:rPr>
              <a:t>dwyn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perswad</a:t>
            </a:r>
            <a:r>
              <a:rPr lang="en-GB" sz="2400" b="0" dirty="0">
                <a:solidFill>
                  <a:schemeClr val="tx1"/>
                </a:solidFill>
              </a:rPr>
              <a:t> ac yn </a:t>
            </a:r>
            <a:r>
              <a:rPr lang="en-GB" sz="2400" b="0" dirty="0" err="1">
                <a:solidFill>
                  <a:schemeClr val="tx1"/>
                </a:solidFill>
              </a:rPr>
              <a:t>annog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gynulleidfa</a:t>
            </a:r>
            <a:r>
              <a:rPr lang="en-GB" sz="2400" b="0" dirty="0">
                <a:solidFill>
                  <a:schemeClr val="tx1"/>
                </a:solidFill>
              </a:rPr>
              <a:t> i </a:t>
            </a:r>
            <a:r>
              <a:rPr lang="en-GB" sz="2400" b="0" dirty="0" err="1">
                <a:solidFill>
                  <a:schemeClr val="tx1"/>
                </a:solidFill>
              </a:rPr>
              <a:t>weithredu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 marL="180975" indent="-180975"/>
            <a:endParaRPr lang="en-GB" sz="500" b="0" dirty="0">
              <a:solidFill>
                <a:schemeClr val="tx1"/>
              </a:solidFill>
            </a:endParaRPr>
          </a:p>
          <a:p>
            <a:pPr marL="180975" indent="-180975"/>
            <a:r>
              <a:rPr lang="en-GB" sz="2400" dirty="0">
                <a:solidFill>
                  <a:schemeClr val="tx1"/>
                </a:solidFill>
              </a:rPr>
              <a:t>• </a:t>
            </a:r>
            <a:r>
              <a:rPr lang="en-GB" sz="2400" dirty="0" err="1">
                <a:solidFill>
                  <a:schemeClr val="tx1"/>
                </a:solidFill>
              </a:rPr>
              <a:t>Doniol</a:t>
            </a:r>
            <a:r>
              <a:rPr lang="en-GB" sz="2400" b="0" dirty="0">
                <a:solidFill>
                  <a:schemeClr val="tx1"/>
                </a:solidFill>
              </a:rPr>
              <a:t> – yn </a:t>
            </a:r>
            <a:r>
              <a:rPr lang="en-GB" sz="2400" b="0" dirty="0" err="1">
                <a:solidFill>
                  <a:schemeClr val="tx1"/>
                </a:solidFill>
              </a:rPr>
              <a:t>gwneud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i’r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gynulleidfa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chwerthin</a:t>
            </a:r>
            <a:r>
              <a:rPr lang="en-GB" sz="2400" b="0" dirty="0">
                <a:solidFill>
                  <a:schemeClr val="tx1"/>
                </a:solidFill>
              </a:rPr>
              <a:t> neu </a:t>
            </a:r>
            <a:r>
              <a:rPr lang="en-GB" sz="2400" b="0" dirty="0" err="1">
                <a:solidFill>
                  <a:schemeClr val="tx1"/>
                </a:solidFill>
              </a:rPr>
              <a:t>wenu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AE0FFD14-5A4F-40FD-957C-5F3F4AD91FCA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5959737" y="2175017"/>
            <a:ext cx="5961827" cy="4525963"/>
          </a:xfrm>
        </p:spPr>
        <p:txBody>
          <a:bodyPr/>
          <a:lstStyle/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chemeClr val="tx1"/>
                </a:solidFill>
              </a:rPr>
              <a:t>Ciwt</a:t>
            </a:r>
            <a:r>
              <a:rPr lang="en-GB" sz="2400" dirty="0">
                <a:solidFill>
                  <a:schemeClr val="tx1"/>
                </a:solidFill>
              </a:rPr>
              <a:t>/</a:t>
            </a:r>
            <a:r>
              <a:rPr lang="en-GB" sz="2400" dirty="0" err="1">
                <a:solidFill>
                  <a:schemeClr val="tx1"/>
                </a:solidFill>
              </a:rPr>
              <a:t>gwneud</a:t>
            </a:r>
            <a:r>
              <a:rPr lang="en-GB" sz="2400" dirty="0">
                <a:solidFill>
                  <a:schemeClr val="tx1"/>
                </a:solidFill>
              </a:rPr>
              <a:t> i </a:t>
            </a:r>
            <a:r>
              <a:rPr lang="en-GB" sz="2400" dirty="0" err="1">
                <a:solidFill>
                  <a:schemeClr val="tx1"/>
                </a:solidFill>
              </a:rPr>
              <a:t>rywun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deimlo’n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dirty="0" err="1">
                <a:solidFill>
                  <a:schemeClr val="tx1"/>
                </a:solidFill>
              </a:rPr>
              <a:t>dda</a:t>
            </a:r>
            <a:r>
              <a:rPr lang="en-GB" sz="2400" dirty="0">
                <a:solidFill>
                  <a:schemeClr val="tx1"/>
                </a:solidFill>
              </a:rPr>
              <a:t> </a:t>
            </a:r>
            <a:r>
              <a:rPr lang="en-GB" sz="2400" b="0" dirty="0">
                <a:solidFill>
                  <a:schemeClr val="tx1"/>
                </a:solidFill>
              </a:rPr>
              <a:t>- </a:t>
            </a:r>
            <a:r>
              <a:rPr lang="en-GB" sz="2400" b="0" dirty="0" err="1">
                <a:solidFill>
                  <a:schemeClr val="tx1"/>
                </a:solidFill>
              </a:rPr>
              <a:t>rhywbeth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sy’n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gwneud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i’r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gynulleidfa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fynd</a:t>
            </a:r>
            <a:r>
              <a:rPr lang="en-GB" sz="2400" b="0" dirty="0">
                <a:solidFill>
                  <a:schemeClr val="tx1"/>
                </a:solidFill>
              </a:rPr>
              <a:t> “</a:t>
            </a:r>
            <a:r>
              <a:rPr lang="en-GB" sz="2400" b="0" dirty="0" err="1">
                <a:solidFill>
                  <a:schemeClr val="tx1"/>
                </a:solidFill>
              </a:rPr>
              <a:t>owww</a:t>
            </a:r>
            <a:r>
              <a:rPr lang="en-GB" sz="2400" b="0" dirty="0">
                <a:solidFill>
                  <a:schemeClr val="tx1"/>
                </a:solidFill>
              </a:rPr>
              <a:t>!”.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endParaRPr lang="en-GB" sz="500" b="0" dirty="0">
              <a:solidFill>
                <a:schemeClr val="tx1"/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chemeClr val="tx1"/>
                </a:solidFill>
              </a:rPr>
              <a:t>Difyr</a:t>
            </a:r>
            <a:r>
              <a:rPr lang="en-GB" sz="2400" b="0" dirty="0">
                <a:solidFill>
                  <a:schemeClr val="tx1"/>
                </a:solidFill>
              </a:rPr>
              <a:t> – </a:t>
            </a:r>
            <a:r>
              <a:rPr lang="en-GB" sz="2400" b="0" dirty="0" err="1">
                <a:solidFill>
                  <a:schemeClr val="tx1"/>
                </a:solidFill>
              </a:rPr>
              <a:t>ceisiwch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rhoi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gwybodaeth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diddanu</a:t>
            </a:r>
            <a:r>
              <a:rPr lang="en-GB" sz="2400" b="0" dirty="0">
                <a:solidFill>
                  <a:schemeClr val="tx1"/>
                </a:solidFill>
              </a:rPr>
              <a:t>. </a:t>
            </a:r>
            <a:r>
              <a:rPr lang="en-GB" sz="2400" b="0" dirty="0" err="1">
                <a:solidFill>
                  <a:schemeClr val="tx1"/>
                </a:solidFill>
              </a:rPr>
              <a:t>Dychmygu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bod yn </a:t>
            </a:r>
            <a:r>
              <a:rPr lang="en-GB" sz="2400" b="0" dirty="0" err="1">
                <a:solidFill>
                  <a:schemeClr val="tx1"/>
                </a:solidFill>
              </a:rPr>
              <a:t>gyflwynwyr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Heno</a:t>
            </a:r>
            <a:r>
              <a:rPr lang="en-GB" sz="2400" b="0" dirty="0">
                <a:solidFill>
                  <a:schemeClr val="tx1"/>
                </a:solidFill>
              </a:rPr>
              <a:t>, S4C.</a:t>
            </a:r>
          </a:p>
          <a:p>
            <a:pPr marL="180975" indent="-180975">
              <a:buFont typeface="Arial" panose="020B0604020202020204" pitchFamily="34" charset="0"/>
              <a:buChar char="•"/>
            </a:pPr>
            <a:endParaRPr lang="en-GB" sz="500" b="0" dirty="0">
              <a:solidFill>
                <a:schemeClr val="tx1"/>
              </a:solidFill>
            </a:endParaRPr>
          </a:p>
          <a:p>
            <a:pPr marL="180975" indent="-180975">
              <a:buFont typeface="Arial" panose="020B0604020202020204" pitchFamily="34" charset="0"/>
              <a:buChar char="•"/>
            </a:pPr>
            <a:r>
              <a:rPr lang="en-GB" sz="2400" dirty="0" err="1">
                <a:solidFill>
                  <a:schemeClr val="tx1"/>
                </a:solidFill>
              </a:rPr>
              <a:t>Ysbrydoledig</a:t>
            </a:r>
            <a:r>
              <a:rPr lang="en-GB" sz="2400" b="0" dirty="0">
                <a:solidFill>
                  <a:schemeClr val="tx1"/>
                </a:solidFill>
              </a:rPr>
              <a:t> - yn </a:t>
            </a:r>
            <a:r>
              <a:rPr lang="en-GB" sz="2400" b="0" dirty="0" err="1">
                <a:solidFill>
                  <a:schemeClr val="tx1"/>
                </a:solidFill>
              </a:rPr>
              <a:t>defnyddio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ysbrydoliaeth</a:t>
            </a:r>
            <a:r>
              <a:rPr lang="en-GB" sz="2400" b="0" dirty="0">
                <a:solidFill>
                  <a:schemeClr val="tx1"/>
                </a:solidFill>
              </a:rPr>
              <a:t> ac </a:t>
            </a:r>
            <a:r>
              <a:rPr lang="en-GB" sz="2400" b="0" dirty="0" err="1">
                <a:solidFill>
                  <a:schemeClr val="tx1"/>
                </a:solidFill>
              </a:rPr>
              <a:t>iaith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ysgogol</a:t>
            </a:r>
            <a:r>
              <a:rPr lang="en-GB" sz="2400" b="0" dirty="0">
                <a:solidFill>
                  <a:schemeClr val="tx1"/>
                </a:solidFill>
              </a:rPr>
              <a:t> i </a:t>
            </a:r>
            <a:r>
              <a:rPr lang="en-GB" sz="2400" b="0" dirty="0" err="1">
                <a:solidFill>
                  <a:schemeClr val="tx1"/>
                </a:solidFill>
              </a:rPr>
              <a:t>ysgogi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camau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gweithredu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EFB4306-0A93-4765-8122-D2EA46CEEA9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14</a:t>
            </a:fld>
            <a:endParaRPr lang="en-GB" dirty="0">
              <a:solidFill>
                <a:srgbClr val="3C3C41"/>
              </a:solidFill>
            </a:endParaRPr>
          </a:p>
        </p:txBody>
      </p:sp>
      <p:pic>
        <p:nvPicPr>
          <p:cNvPr id="7" name="Graphic 6" descr="Drama outline">
            <a:extLst>
              <a:ext uri="{FF2B5EF4-FFF2-40B4-BE49-F238E27FC236}">
                <a16:creationId xmlns:a16="http://schemas.microsoft.com/office/drawing/2014/main" id="{A182B41B-662F-42EB-B61C-C6C3CADC5DAE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8104283" y="571250"/>
            <a:ext cx="1472005" cy="1472005"/>
          </a:xfrm>
          <a:prstGeom prst="rect">
            <a:avLst/>
          </a:prstGeom>
        </p:spPr>
      </p:pic>
      <p:grpSp>
        <p:nvGrpSpPr>
          <p:cNvPr id="14" name="Group 13">
            <a:extLst>
              <a:ext uri="{FF2B5EF4-FFF2-40B4-BE49-F238E27FC236}">
                <a16:creationId xmlns:a16="http://schemas.microsoft.com/office/drawing/2014/main" id="{0AE40E5E-26BB-4BB3-B92F-B8D35FAF3D5F}"/>
              </a:ext>
            </a:extLst>
          </p:cNvPr>
          <p:cNvGrpSpPr/>
          <p:nvPr/>
        </p:nvGrpSpPr>
        <p:grpSpPr>
          <a:xfrm>
            <a:off x="10138469" y="6164132"/>
            <a:ext cx="1479790" cy="746256"/>
            <a:chOff x="10138469" y="5995988"/>
            <a:chExt cx="1825214" cy="914400"/>
          </a:xfrm>
        </p:grpSpPr>
        <p:pic>
          <p:nvPicPr>
            <p:cNvPr id="15" name="Graphic 14" descr="Megaphone with solid fill">
              <a:extLst>
                <a:ext uri="{FF2B5EF4-FFF2-40B4-BE49-F238E27FC236}">
                  <a16:creationId xmlns:a16="http://schemas.microsoft.com/office/drawing/2014/main" id="{07D7880D-B79A-4A43-95CC-D46D3A97F743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6" name="Graphic 15" descr="Mushroom with solid fill">
              <a:extLst>
                <a:ext uri="{FF2B5EF4-FFF2-40B4-BE49-F238E27FC236}">
                  <a16:creationId xmlns:a16="http://schemas.microsoft.com/office/drawing/2014/main" id="{ED496690-A53B-4BBA-ABD3-DA4E5E51F841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40DD1DA3-95CF-4C9E-9F9E-127A91E5CE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055192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F2007DA-3966-4D06-ABF7-EC98D48C7AF6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Drafftio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postiadau</a:t>
            </a:r>
            <a:r>
              <a:rPr lang="en-GB" b="1" i="0" u="none" strike="noStrike" baseline="0" dirty="0"/>
              <a:t> </a:t>
            </a:r>
            <a:r>
              <a:rPr lang="en-GB" sz="4800" dirty="0"/>
              <a:t>- </a:t>
            </a:r>
            <a:r>
              <a:rPr lang="en-GB" b="1" i="0" u="none" strike="noStrike" baseline="0" dirty="0" err="1"/>
              <a:t>arddulliau</a:t>
            </a:r>
            <a:r>
              <a:rPr lang="en-GB" b="1" i="0" u="none" strike="noStrike" baseline="0" dirty="0"/>
              <a:t> a </a:t>
            </a:r>
            <a:r>
              <a:rPr lang="en-GB" b="1" i="0" u="none" strike="noStrike" baseline="0" dirty="0" err="1"/>
              <a:t>thechnegau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gweledol</a:t>
            </a:r>
            <a:endParaRPr lang="en-GB" sz="4800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9C1E45AD-9C87-4F2B-8887-E4A19613C3A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799" y="1916833"/>
            <a:ext cx="7249161" cy="4525963"/>
          </a:xfrm>
        </p:spPr>
        <p:txBody>
          <a:bodyPr/>
          <a:lstStyle/>
          <a:p>
            <a:r>
              <a:rPr lang="en-GB" sz="2400" dirty="0" err="1"/>
              <a:t>Gallwch</a:t>
            </a:r>
            <a:r>
              <a:rPr lang="en-GB" sz="2400" dirty="0"/>
              <a:t> </a:t>
            </a:r>
            <a:r>
              <a:rPr lang="en-GB" sz="2400" dirty="0" err="1"/>
              <a:t>gynnwys</a:t>
            </a:r>
            <a:r>
              <a:rPr lang="en-GB" sz="2400" dirty="0"/>
              <a:t> y </a:t>
            </a:r>
            <a:r>
              <a:rPr lang="en-GB" sz="2400" dirty="0" err="1"/>
              <a:t>canlynol</a:t>
            </a:r>
            <a:r>
              <a:rPr lang="en-GB" sz="2400" dirty="0"/>
              <a:t>:</a:t>
            </a:r>
          </a:p>
          <a:p>
            <a:endParaRPr lang="en-GB" sz="500" dirty="0"/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Ffotograffau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ffilmiau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darluniau</a:t>
            </a: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5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Cynrychiolaeth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weledol</a:t>
            </a:r>
            <a:r>
              <a:rPr lang="en-GB" sz="2400" b="0" dirty="0">
                <a:solidFill>
                  <a:schemeClr val="tx1"/>
                </a:solidFill>
              </a:rPr>
              <a:t> o </a:t>
            </a:r>
            <a:r>
              <a:rPr lang="en-GB" sz="2400" b="0" dirty="0" err="1">
                <a:solidFill>
                  <a:schemeClr val="tx1"/>
                </a:solidFill>
              </a:rPr>
              <a:t>wybodaeth</a:t>
            </a:r>
            <a:r>
              <a:rPr lang="en-GB" sz="2400" b="0" dirty="0">
                <a:solidFill>
                  <a:schemeClr val="tx1"/>
                </a:solidFill>
              </a:rPr>
              <a:t> neu </a:t>
            </a:r>
            <a:r>
              <a:rPr lang="en-GB" sz="2400" b="0" dirty="0" err="1">
                <a:solidFill>
                  <a:schemeClr val="tx1"/>
                </a:solidFill>
              </a:rPr>
              <a:t>ddata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gwyddonol</a:t>
            </a: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5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Dyfyniadau</a:t>
            </a:r>
            <a:r>
              <a:rPr lang="en-GB" sz="2400" b="0" dirty="0">
                <a:solidFill>
                  <a:schemeClr val="tx1"/>
                </a:solidFill>
              </a:rPr>
              <a:t> neu </a:t>
            </a:r>
            <a:r>
              <a:rPr lang="en-GB" sz="2400" b="0" dirty="0" err="1">
                <a:solidFill>
                  <a:schemeClr val="tx1"/>
                </a:solidFill>
              </a:rPr>
              <a:t>gyfweliadau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gweledol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gyda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phobl</a:t>
            </a:r>
            <a:r>
              <a:rPr lang="en-GB" sz="2400" b="0" dirty="0">
                <a:solidFill>
                  <a:schemeClr val="tx1"/>
                </a:solidFill>
              </a:rPr>
              <a:t> neu </a:t>
            </a:r>
            <a:r>
              <a:rPr lang="en-GB" sz="2400" b="0" dirty="0" err="1">
                <a:solidFill>
                  <a:schemeClr val="tx1"/>
                </a:solidFill>
              </a:rPr>
              <a:t>arbenigwyr</a:t>
            </a: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5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Fideo</a:t>
            </a:r>
            <a:r>
              <a:rPr lang="en-GB" sz="2400" b="0" dirty="0">
                <a:solidFill>
                  <a:schemeClr val="tx1"/>
                </a:solidFill>
              </a:rPr>
              <a:t> o </a:t>
            </a:r>
            <a:r>
              <a:rPr lang="en-GB" sz="2400" b="0" dirty="0" err="1">
                <a:solidFill>
                  <a:schemeClr val="tx1"/>
                </a:solidFill>
              </a:rPr>
              <a:t>berson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enwog</a:t>
            </a:r>
            <a:r>
              <a:rPr lang="en-GB" sz="2400" b="0" dirty="0">
                <a:solidFill>
                  <a:schemeClr val="tx1"/>
                </a:solidFill>
              </a:rPr>
              <a:t> neu </a:t>
            </a:r>
            <a:r>
              <a:rPr lang="en-GB" sz="2400" b="0" dirty="0" err="1">
                <a:solidFill>
                  <a:schemeClr val="tx1"/>
                </a:solidFill>
              </a:rPr>
              <a:t>ddylanwadwr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sgwrsio</a:t>
            </a:r>
            <a:r>
              <a:rPr lang="en-GB" sz="2400" b="0" dirty="0">
                <a:solidFill>
                  <a:schemeClr val="tx1"/>
                </a:solidFill>
              </a:rPr>
              <a:t> am y </a:t>
            </a:r>
            <a:r>
              <a:rPr lang="en-GB" sz="2400" b="0" dirty="0" err="1">
                <a:solidFill>
                  <a:schemeClr val="tx1"/>
                </a:solidFill>
              </a:rPr>
              <a:t>neges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allweddol</a:t>
            </a: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5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Animeiddiad</a:t>
            </a:r>
            <a:endParaRPr lang="en-GB" sz="240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19FC8DD8-69F5-4A58-AF1A-F9807ACC7FE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15</a:t>
            </a:fld>
            <a:endParaRPr lang="en-GB" dirty="0">
              <a:solidFill>
                <a:srgbClr val="3C3C41"/>
              </a:solidFill>
            </a:endParaRPr>
          </a:p>
        </p:txBody>
      </p:sp>
      <p:pic>
        <p:nvPicPr>
          <p:cNvPr id="10244" name="Picture 4" descr="Arrow, Business, Financial, Graph, Performance">
            <a:extLst>
              <a:ext uri="{FF2B5EF4-FFF2-40B4-BE49-F238E27FC236}">
                <a16:creationId xmlns:a16="http://schemas.microsoft.com/office/drawing/2014/main" id="{38F7E68F-8C96-403A-9A49-CC162990A60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02714" y="4614222"/>
            <a:ext cx="4280348" cy="226501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46" name="Picture 6" descr="Waste, Beach, Bottle, Sand, Sea, Trash, Danger, Coast">
            <a:extLst>
              <a:ext uri="{FF2B5EF4-FFF2-40B4-BE49-F238E27FC236}">
                <a16:creationId xmlns:a16="http://schemas.microsoft.com/office/drawing/2014/main" id="{A30FBBD8-E583-4D9D-83D2-25F0F28933F6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218843" y="1911405"/>
            <a:ext cx="3402614" cy="2268409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5" name="Group 14">
            <a:extLst>
              <a:ext uri="{FF2B5EF4-FFF2-40B4-BE49-F238E27FC236}">
                <a16:creationId xmlns:a16="http://schemas.microsoft.com/office/drawing/2014/main" id="{A2093921-0C70-4F26-9926-B7E2CE2F9247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6" name="Graphic 15" descr="Megaphone with solid fill">
              <a:extLst>
                <a:ext uri="{FF2B5EF4-FFF2-40B4-BE49-F238E27FC236}">
                  <a16:creationId xmlns:a16="http://schemas.microsoft.com/office/drawing/2014/main" id="{8F9473D5-8239-4E04-86E9-24628726177D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7" name="Graphic 16" descr="Mushroom with solid fill">
              <a:extLst>
                <a:ext uri="{FF2B5EF4-FFF2-40B4-BE49-F238E27FC236}">
                  <a16:creationId xmlns:a16="http://schemas.microsoft.com/office/drawing/2014/main" id="{26609FE8-7CC7-4F18-8466-FB267383960E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2" name="Footer Placeholder 11">
            <a:extLst>
              <a:ext uri="{FF2B5EF4-FFF2-40B4-BE49-F238E27FC236}">
                <a16:creationId xmlns:a16="http://schemas.microsoft.com/office/drawing/2014/main" id="{E7A0CD35-3C2A-4D45-8BCA-0F42AF4A853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99030798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build="p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873DF-D97C-4CFD-BA6D-19E4437AE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Drafftio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postiadau</a:t>
            </a:r>
            <a:r>
              <a:rPr lang="en-GB" b="1" i="0" u="none" strike="noStrike" baseline="0" dirty="0"/>
              <a:t> </a:t>
            </a:r>
            <a:r>
              <a:rPr lang="en-GB" dirty="0"/>
              <a:t>- </a:t>
            </a:r>
            <a:r>
              <a:rPr lang="en-GB" b="1" i="0" u="none" strike="noStrike" baseline="0" dirty="0" err="1"/>
              <a:t>Llunio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sgript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postiadau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cyfryngau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cymdeithasol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AB2D6-0051-4771-B299-3C50FC2843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139700" y="1887538"/>
            <a:ext cx="5850501" cy="452596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fr-FR" sz="2400" b="0" dirty="0" err="1">
                <a:solidFill>
                  <a:schemeClr val="tx1"/>
                </a:solidFill>
              </a:rPr>
              <a:t>Dechreuwch</a:t>
            </a:r>
            <a:r>
              <a:rPr lang="fr-FR" sz="2400" b="0" dirty="0">
                <a:solidFill>
                  <a:schemeClr val="tx1"/>
                </a:solidFill>
              </a:rPr>
              <a:t> </a:t>
            </a:r>
            <a:r>
              <a:rPr lang="fr-FR" sz="2400" b="0" dirty="0" err="1">
                <a:solidFill>
                  <a:schemeClr val="tx1"/>
                </a:solidFill>
              </a:rPr>
              <a:t>eich</a:t>
            </a:r>
            <a:r>
              <a:rPr lang="fr-FR" sz="2400" b="0" dirty="0">
                <a:solidFill>
                  <a:schemeClr val="tx1"/>
                </a:solidFill>
              </a:rPr>
              <a:t> post </a:t>
            </a:r>
            <a:r>
              <a:rPr lang="fr-FR" sz="2400" b="0" dirty="0" err="1">
                <a:solidFill>
                  <a:schemeClr val="tx1"/>
                </a:solidFill>
              </a:rPr>
              <a:t>gyda</a:t>
            </a:r>
            <a:r>
              <a:rPr lang="fr-FR" sz="2400" b="0" dirty="0">
                <a:solidFill>
                  <a:schemeClr val="tx1"/>
                </a:solidFill>
              </a:rPr>
              <a:t> </a:t>
            </a:r>
            <a:r>
              <a:rPr lang="fr-FR" sz="2400" b="0" dirty="0" err="1">
                <a:solidFill>
                  <a:schemeClr val="tx1"/>
                </a:solidFill>
              </a:rPr>
              <a:t>phennawd</a:t>
            </a:r>
            <a:endParaRPr lang="fr-FR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i="0" u="none" strike="noStrike" baseline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A </a:t>
            </a:r>
            <a:r>
              <a:rPr lang="en-GB" sz="2400" b="0" dirty="0" err="1">
                <a:solidFill>
                  <a:schemeClr val="tx1"/>
                </a:solidFill>
              </a:rPr>
              <a:t>yw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post </a:t>
            </a:r>
            <a:r>
              <a:rPr lang="en-GB" sz="2400" b="0" dirty="0" err="1">
                <a:solidFill>
                  <a:schemeClr val="tx1"/>
                </a:solidFill>
              </a:rPr>
              <a:t>angen</a:t>
            </a:r>
            <a:r>
              <a:rPr lang="en-GB" sz="2400" b="0" dirty="0">
                <a:solidFill>
                  <a:schemeClr val="tx1"/>
                </a:solidFill>
              </a:rPr>
              <a:t> ail </a:t>
            </a:r>
            <a:r>
              <a:rPr lang="en-GB" sz="2400" b="0" dirty="0" err="1">
                <a:solidFill>
                  <a:schemeClr val="tx1"/>
                </a:solidFill>
              </a:rPr>
              <a:t>bennawd</a:t>
            </a:r>
            <a:r>
              <a:rPr lang="en-GB" sz="2400" b="0" dirty="0">
                <a:solidFill>
                  <a:schemeClr val="tx1"/>
                </a:solidFill>
              </a:rPr>
              <a:t> i </a:t>
            </a:r>
            <a:r>
              <a:rPr lang="en-GB" sz="2400" b="0" dirty="0" err="1">
                <a:solidFill>
                  <a:schemeClr val="tx1"/>
                </a:solidFill>
              </a:rPr>
              <a:t>rhoi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gwell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syniad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i’r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gynulleidfa</a:t>
            </a:r>
            <a:r>
              <a:rPr lang="en-GB" sz="2400" b="0" dirty="0">
                <a:solidFill>
                  <a:schemeClr val="tx1"/>
                </a:solidFill>
              </a:rPr>
              <a:t> am y </a:t>
            </a:r>
            <a:r>
              <a:rPr lang="en-GB" sz="2400" b="0" dirty="0" err="1">
                <a:solidFill>
                  <a:schemeClr val="tx1"/>
                </a:solidFill>
              </a:rPr>
              <a:t>cynnwys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Bydd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tagio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unigolyn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sefydliad</a:t>
            </a:r>
            <a:r>
              <a:rPr lang="en-GB" sz="2400" b="0" dirty="0">
                <a:solidFill>
                  <a:schemeClr val="tx1"/>
                </a:solidFill>
              </a:rPr>
              <a:t> neu </a:t>
            </a:r>
            <a:r>
              <a:rPr lang="en-GB" sz="2400" b="0" dirty="0" err="1">
                <a:solidFill>
                  <a:schemeClr val="tx1"/>
                </a:solidFill>
              </a:rPr>
              <a:t>unrhyw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endid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sydd</a:t>
            </a:r>
            <a:r>
              <a:rPr lang="en-GB" sz="2400" b="0" dirty="0">
                <a:solidFill>
                  <a:schemeClr val="tx1"/>
                </a:solidFill>
              </a:rPr>
              <a:t> â </a:t>
            </a:r>
            <a:r>
              <a:rPr lang="en-GB" sz="2400" b="0" dirty="0" err="1">
                <a:solidFill>
                  <a:schemeClr val="tx1"/>
                </a:solidFill>
              </a:rPr>
              <a:t>phroffil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cymdeithasol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sy’n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cefnogi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neges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caniat</a:t>
            </a:r>
            <a:r>
              <a:rPr lang="cy-GB" sz="2400" b="0" dirty="0">
                <a:solidFill>
                  <a:schemeClr val="tx1"/>
                </a:solidFill>
              </a:rPr>
              <a:t>á</a:t>
            </a:r>
            <a:r>
              <a:rPr lang="en-GB" sz="2400" b="0" dirty="0">
                <a:solidFill>
                  <a:schemeClr val="tx1"/>
                </a:solidFill>
              </a:rPr>
              <a:t>u i chi </a:t>
            </a:r>
            <a:r>
              <a:rPr lang="en-GB" sz="2400" b="0" dirty="0" err="1">
                <a:solidFill>
                  <a:schemeClr val="tx1"/>
                </a:solidFill>
              </a:rPr>
              <a:t>ymgysylltu</a:t>
            </a:r>
            <a:r>
              <a:rPr lang="en-GB" sz="2400" b="0" dirty="0">
                <a:solidFill>
                  <a:schemeClr val="tx1"/>
                </a:solidFill>
              </a:rPr>
              <a:t> â hwy.</a:t>
            </a:r>
          </a:p>
          <a:p>
            <a:endParaRPr lang="en-GB" sz="10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Dyfyniad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bachog</a:t>
            </a:r>
            <a:r>
              <a:rPr lang="en-GB" sz="2400" b="0" dirty="0">
                <a:solidFill>
                  <a:schemeClr val="tx1"/>
                </a:solidFill>
              </a:rPr>
              <a:t> i </a:t>
            </a:r>
            <a:r>
              <a:rPr lang="en-GB" sz="2400" b="0" dirty="0" err="1">
                <a:solidFill>
                  <a:schemeClr val="tx1"/>
                </a:solidFill>
              </a:rPr>
              <a:t>dynnu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sylw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darllenwyr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0" dirty="0">
              <a:solidFill>
                <a:schemeClr val="tx1"/>
              </a:solidFill>
            </a:endParaRPr>
          </a:p>
          <a:p>
            <a:endParaRPr lang="en-GB" sz="2800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4E0D64-815C-4EA3-8EFF-4AB4B729F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16</a:t>
            </a:fld>
            <a:endParaRPr lang="en-GB" dirty="0">
              <a:solidFill>
                <a:srgbClr val="3C3C41"/>
              </a:solidFill>
            </a:endParaRPr>
          </a:p>
        </p:txBody>
      </p:sp>
      <p:grpSp>
        <p:nvGrpSpPr>
          <p:cNvPr id="23" name="Group 22">
            <a:extLst>
              <a:ext uri="{FF2B5EF4-FFF2-40B4-BE49-F238E27FC236}">
                <a16:creationId xmlns:a16="http://schemas.microsoft.com/office/drawing/2014/main" id="{408590DF-23B6-4FBC-9047-1CB02BC05D00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24" name="Graphic 23" descr="Megaphone with solid fill">
              <a:extLst>
                <a:ext uri="{FF2B5EF4-FFF2-40B4-BE49-F238E27FC236}">
                  <a16:creationId xmlns:a16="http://schemas.microsoft.com/office/drawing/2014/main" id="{F7D2A7C8-F095-465F-8EDB-3F126C1EA8F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25" name="Graphic 24" descr="Mushroom with solid fill">
              <a:extLst>
                <a:ext uri="{FF2B5EF4-FFF2-40B4-BE49-F238E27FC236}">
                  <a16:creationId xmlns:a16="http://schemas.microsoft.com/office/drawing/2014/main" id="{FA199B57-9FBB-4BAF-B957-73C4CB04E600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350BB1DC-1B8A-4195-9A22-B2BC62FF2B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CE39C5DF-904E-4511-BABC-A99270B1E65C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197435" y="1744753"/>
            <a:ext cx="3733800" cy="4851310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195019161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873DF-D97C-4CFD-BA6D-19E4437AE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Drafftio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postiadau</a:t>
            </a:r>
            <a:r>
              <a:rPr lang="en-GB" b="1" i="0" u="none" strike="noStrike" baseline="0" dirty="0"/>
              <a:t> </a:t>
            </a:r>
            <a:r>
              <a:rPr lang="en-GB" dirty="0"/>
              <a:t>- </a:t>
            </a:r>
            <a:r>
              <a:rPr lang="en-GB" b="1" i="0" u="none" strike="noStrike" baseline="0" dirty="0" err="1"/>
              <a:t>Llunio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sgript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postiadau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cyfryngau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cymdeithasol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AB2D6-0051-4771-B299-3C50FC2843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7405" y="1855787"/>
            <a:ext cx="6041048" cy="4525963"/>
          </a:xfrm>
        </p:spPr>
        <p:txBody>
          <a:bodyPr/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Hashnodau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? </a:t>
            </a:r>
            <a:r>
              <a:rPr lang="en-GB" sz="2400" b="0" dirty="0">
                <a:solidFill>
                  <a:schemeClr val="tx1"/>
                </a:solidFill>
              </a:rPr>
              <a:t>Gair </a:t>
            </a:r>
            <a:r>
              <a:rPr lang="en-GB" sz="2400" b="0" dirty="0" err="1">
                <a:solidFill>
                  <a:schemeClr val="tx1"/>
                </a:solidFill>
              </a:rPr>
              <a:t>allweddol</a:t>
            </a:r>
            <a:r>
              <a:rPr lang="en-GB" sz="2400" b="0" dirty="0">
                <a:solidFill>
                  <a:schemeClr val="tx1"/>
                </a:solidFill>
              </a:rPr>
              <a:t> neu </a:t>
            </a:r>
            <a:r>
              <a:rPr lang="en-GB" sz="2400" b="0" dirty="0" err="1">
                <a:solidFill>
                  <a:schemeClr val="tx1"/>
                </a:solidFill>
              </a:rPr>
              <a:t>bwnc</a:t>
            </a:r>
            <a:endParaRPr lang="en-GB" sz="2400" b="0" dirty="0">
              <a:solidFill>
                <a:schemeClr val="tx1"/>
              </a:solidFill>
            </a:endParaRPr>
          </a:p>
          <a:p>
            <a:pPr marL="360363" indent="-360363">
              <a:spcBef>
                <a:spcPts val="0"/>
              </a:spcBef>
            </a:pPr>
            <a:r>
              <a:rPr lang="en-GB" sz="2400" b="0" dirty="0">
                <a:solidFill>
                  <a:schemeClr val="tx1"/>
                </a:solidFill>
              </a:rPr>
              <a:t>	y </a:t>
            </a:r>
            <a:r>
              <a:rPr lang="en-GB" sz="2400" b="0" dirty="0" err="1">
                <a:solidFill>
                  <a:schemeClr val="tx1"/>
                </a:solidFill>
              </a:rPr>
              <a:t>mae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modd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clicio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arnynt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yw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hashnodau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megis</a:t>
            </a:r>
            <a:r>
              <a:rPr lang="en-GB" sz="2400" b="0" dirty="0">
                <a:solidFill>
                  <a:schemeClr val="tx1"/>
                </a:solidFill>
              </a:rPr>
              <a:t> #TwyniTywod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.</a:t>
            </a:r>
          </a:p>
          <a:p>
            <a:pPr>
              <a:spcBef>
                <a:spcPts val="0"/>
              </a:spcBef>
            </a:pPr>
            <a:endParaRPr lang="en-GB" sz="10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>
              <a:spcBef>
                <a:spcPts val="0"/>
              </a:spcBef>
            </a:pPr>
            <a:endParaRPr lang="en-GB" sz="12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Byddwch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fachog</a:t>
            </a:r>
            <a:r>
              <a:rPr lang="en-GB" sz="2400" b="0" dirty="0">
                <a:solidFill>
                  <a:schemeClr val="tx1"/>
                </a:solidFill>
              </a:rPr>
              <a:t> - </a:t>
            </a:r>
            <a:r>
              <a:rPr lang="en-GB" sz="2400" b="0" dirty="0" err="1">
                <a:solidFill>
                  <a:schemeClr val="tx1"/>
                </a:solidFill>
              </a:rPr>
              <a:t>Rhy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fyr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bydd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siawns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na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pobl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edrych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postiadau</a:t>
            </a:r>
            <a:r>
              <a:rPr lang="en-GB" sz="2400" b="0" dirty="0">
                <a:solidFill>
                  <a:schemeClr val="tx1"/>
                </a:solidFill>
              </a:rPr>
              <a:t>. </a:t>
            </a:r>
            <a:r>
              <a:rPr lang="en-GB" sz="2400" b="0" dirty="0" err="1">
                <a:solidFill>
                  <a:schemeClr val="tx1"/>
                </a:solidFill>
              </a:rPr>
              <a:t>Rhy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hir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efallai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byddant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agos</a:t>
            </a:r>
            <a:r>
              <a:rPr lang="cy-GB" sz="2400" b="0" dirty="0">
                <a:solidFill>
                  <a:schemeClr val="tx1"/>
                </a:solidFill>
              </a:rPr>
              <a:t>á</a:t>
            </a:r>
            <a:r>
              <a:rPr lang="en-GB" sz="2400" b="0" dirty="0">
                <a:solidFill>
                  <a:schemeClr val="tx1"/>
                </a:solidFill>
              </a:rPr>
              <a:t>u at </a:t>
            </a:r>
            <a:r>
              <a:rPr lang="en-GB" sz="2400" b="0" dirty="0" err="1">
                <a:solidFill>
                  <a:schemeClr val="tx1"/>
                </a:solidFill>
              </a:rPr>
              <a:t>derfyn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geiriau’r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platfform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bydd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gynulleidfa’n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colli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diddordeb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endParaRPr lang="en-GB" sz="1600" b="0" dirty="0">
              <a:solidFill>
                <a:schemeClr val="tx1"/>
              </a:solidFill>
            </a:endParaRPr>
          </a:p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Gall </a:t>
            </a:r>
            <a:r>
              <a:rPr lang="en-GB" sz="2400" b="0" dirty="0" err="1">
                <a:solidFill>
                  <a:schemeClr val="tx1"/>
                </a:solidFill>
              </a:rPr>
              <a:t>toriadau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llinell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helpu</a:t>
            </a:r>
            <a:r>
              <a:rPr lang="en-GB" sz="2400" b="0" dirty="0">
                <a:solidFill>
                  <a:schemeClr val="tx1"/>
                </a:solidFill>
              </a:rPr>
              <a:t> i </a:t>
            </a:r>
            <a:r>
              <a:rPr lang="en-GB" sz="2400" b="0" dirty="0" err="1">
                <a:solidFill>
                  <a:schemeClr val="tx1"/>
                </a:solidFill>
              </a:rPr>
              <a:t>dynnu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sylw</a:t>
            </a:r>
            <a:r>
              <a:rPr lang="en-GB" sz="2400" b="0" dirty="0">
                <a:solidFill>
                  <a:schemeClr val="tx1"/>
                </a:solidFill>
              </a:rPr>
              <a:t> at </a:t>
            </a:r>
            <a:r>
              <a:rPr lang="en-GB" sz="2400" b="0" dirty="0" err="1">
                <a:solidFill>
                  <a:schemeClr val="tx1"/>
                </a:solidFill>
              </a:rPr>
              <a:t>bostiad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drwy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gynyddu’r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uchder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fertigol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gan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wneud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fwy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amlwg</a:t>
            </a:r>
            <a:r>
              <a:rPr lang="en-GB" sz="2400" b="0" dirty="0">
                <a:solidFill>
                  <a:schemeClr val="tx1"/>
                </a:solidFill>
              </a:rPr>
              <a:t> yn y </a:t>
            </a:r>
            <a:r>
              <a:rPr lang="en-GB" sz="2400" b="0" dirty="0" err="1">
                <a:solidFill>
                  <a:schemeClr val="tx1"/>
                </a:solidFill>
              </a:rPr>
              <a:t>ffrwd</a:t>
            </a:r>
            <a:r>
              <a:rPr lang="en-GB" sz="2400" b="0" dirty="0">
                <a:solidFill>
                  <a:schemeClr val="tx1"/>
                </a:solidFill>
              </a:rPr>
              <a:t>.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en-GB" sz="2800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4E0D64-815C-4EA3-8EFF-4AB4B729F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17</a:t>
            </a:fld>
            <a:endParaRPr lang="en-GB" dirty="0">
              <a:solidFill>
                <a:srgbClr val="3C3C41"/>
              </a:solidFill>
            </a:endParaRPr>
          </a:p>
        </p:txBody>
      </p:sp>
      <p:grpSp>
        <p:nvGrpSpPr>
          <p:cNvPr id="18" name="Group 17">
            <a:extLst>
              <a:ext uri="{FF2B5EF4-FFF2-40B4-BE49-F238E27FC236}">
                <a16:creationId xmlns:a16="http://schemas.microsoft.com/office/drawing/2014/main" id="{3BCAC6C3-FA93-4D14-A944-DADBE3A52DE1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9" name="Graphic 18" descr="Megaphone with solid fill">
              <a:extLst>
                <a:ext uri="{FF2B5EF4-FFF2-40B4-BE49-F238E27FC236}">
                  <a16:creationId xmlns:a16="http://schemas.microsoft.com/office/drawing/2014/main" id="{5748AE8C-D913-4305-BABB-75B23F910343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20" name="Graphic 19" descr="Mushroom with solid fill">
              <a:extLst>
                <a:ext uri="{FF2B5EF4-FFF2-40B4-BE49-F238E27FC236}">
                  <a16:creationId xmlns:a16="http://schemas.microsoft.com/office/drawing/2014/main" id="{5A827D57-5906-45E8-BF38-D7EBE4D9E2DF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9D1200FB-832D-4DAA-A787-CE376597DCB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76F3383C-C4ED-44C6-9974-68E937BA6ACD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268453" y="1977358"/>
            <a:ext cx="4122703" cy="4304381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216110173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71873DF-D97C-4CFD-BA6D-19E4437AE7E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Drafftio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postiadau</a:t>
            </a:r>
            <a:r>
              <a:rPr lang="en-GB" b="1" i="0" u="none" strike="noStrike" baseline="0" dirty="0"/>
              <a:t> </a:t>
            </a:r>
            <a:r>
              <a:rPr lang="en-GB" dirty="0"/>
              <a:t>- </a:t>
            </a:r>
            <a:r>
              <a:rPr lang="en-GB" b="1" i="0" u="none" strike="noStrike" baseline="0" dirty="0" err="1"/>
              <a:t>Llunio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sgript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postiadau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cyfryngau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cymdeithasol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EFAB2D6-0051-4771-B299-3C50FC2843E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227405" y="1799005"/>
            <a:ext cx="5980890" cy="4794742"/>
          </a:xfrm>
        </p:spPr>
        <p:txBody>
          <a:bodyPr/>
          <a:lstStyle/>
          <a:p>
            <a:pPr marL="342900" indent="-342900">
              <a:spcBef>
                <a:spcPts val="0"/>
              </a:spcBef>
              <a:buFont typeface="Arial" panose="020B0604020202020204" pitchFamily="34" charset="0"/>
              <a:buChar char="•"/>
            </a:pPr>
            <a:r>
              <a:rPr lang="en-GB" sz="2200" b="0" dirty="0">
                <a:solidFill>
                  <a:schemeClr val="tx1"/>
                </a:solidFill>
              </a:rPr>
              <a:t>Iaith</a:t>
            </a:r>
            <a:r>
              <a:rPr lang="en-GB" sz="2200" dirty="0">
                <a:solidFill>
                  <a:schemeClr val="tx1"/>
                </a:solidFill>
              </a:rPr>
              <a:t> </a:t>
            </a:r>
            <a:r>
              <a:rPr lang="en-GB" sz="2200" b="0" dirty="0">
                <a:solidFill>
                  <a:schemeClr val="tx1"/>
                </a:solidFill>
              </a:rPr>
              <a:t>– </a:t>
            </a:r>
            <a:r>
              <a:rPr lang="en-GB" sz="2200" b="0" dirty="0" err="1">
                <a:solidFill>
                  <a:schemeClr val="tx1"/>
                </a:solidFill>
              </a:rPr>
              <a:t>fyddwch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chi’n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postio’n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ddwyieithog</a:t>
            </a:r>
            <a:r>
              <a:rPr lang="en-GB" sz="2200" b="0" dirty="0">
                <a:solidFill>
                  <a:schemeClr val="tx1"/>
                </a:solidFill>
              </a:rPr>
              <a:t>? </a:t>
            </a:r>
            <a:r>
              <a:rPr lang="en-GB" sz="2200" b="0" dirty="0" err="1">
                <a:solidFill>
                  <a:schemeClr val="tx1"/>
                </a:solidFill>
              </a:rPr>
              <a:t>Postiadau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wahân</a:t>
            </a:r>
            <a:r>
              <a:rPr lang="en-GB" sz="2200" b="0" dirty="0">
                <a:solidFill>
                  <a:schemeClr val="tx1"/>
                </a:solidFill>
              </a:rPr>
              <a:t> i bob </a:t>
            </a:r>
            <a:r>
              <a:rPr lang="en-GB" sz="2200" b="0" dirty="0" err="1">
                <a:solidFill>
                  <a:schemeClr val="tx1"/>
                </a:solidFill>
              </a:rPr>
              <a:t>iaith</a:t>
            </a:r>
            <a:r>
              <a:rPr lang="en-GB" sz="2200" b="0" dirty="0">
                <a:solidFill>
                  <a:schemeClr val="tx1"/>
                </a:solidFill>
              </a:rPr>
              <a:t>?</a:t>
            </a:r>
            <a:endParaRPr lang="en-GB" sz="22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200" b="0" dirty="0" err="1">
                <a:solidFill>
                  <a:schemeClr val="tx1"/>
                </a:solidFill>
              </a:rPr>
              <a:t>Gwiriadau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trylwyr</a:t>
            </a:r>
            <a:r>
              <a:rPr lang="en-GB" sz="2200" b="0" dirty="0">
                <a:solidFill>
                  <a:schemeClr val="tx1"/>
                </a:solidFill>
              </a:rPr>
              <a:t> – </a:t>
            </a:r>
            <a:r>
              <a:rPr lang="en-GB" sz="2200" b="0" dirty="0" err="1">
                <a:solidFill>
                  <a:schemeClr val="tx1"/>
                </a:solidFill>
              </a:rPr>
              <a:t>Gwnewch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yn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siŵr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fod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eich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hymgyrch</a:t>
            </a:r>
            <a:r>
              <a:rPr lang="en-GB" sz="2200" b="0" dirty="0">
                <a:solidFill>
                  <a:schemeClr val="tx1"/>
                </a:solidFill>
              </a:rPr>
              <a:t> yn </a:t>
            </a:r>
            <a:r>
              <a:rPr lang="en-GB" sz="2200" b="0" dirty="0" err="1">
                <a:solidFill>
                  <a:schemeClr val="tx1"/>
                </a:solidFill>
              </a:rPr>
              <a:t>cyflawni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eich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negeseuon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allweddol</a:t>
            </a:r>
            <a:r>
              <a:rPr lang="en-GB" sz="2200" b="0" dirty="0">
                <a:solidFill>
                  <a:schemeClr val="tx1"/>
                </a:solidFill>
              </a:rPr>
              <a:t>. </a:t>
            </a:r>
            <a:r>
              <a:rPr lang="en-GB" sz="2200" b="0" dirty="0" err="1">
                <a:solidFill>
                  <a:schemeClr val="tx1"/>
                </a:solidFill>
              </a:rPr>
              <a:t>Gwnewch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yn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siŵr</a:t>
            </a:r>
            <a:r>
              <a:rPr lang="en-GB" sz="2200" b="0" dirty="0">
                <a:solidFill>
                  <a:schemeClr val="tx1"/>
                </a:solidFill>
              </a:rPr>
              <a:t>:</a:t>
            </a:r>
          </a:p>
          <a:p>
            <a:pPr marL="901700" lvl="2" indent="-360363"/>
            <a:r>
              <a:rPr lang="en-GB" sz="2200" dirty="0"/>
              <a:t>bod </a:t>
            </a:r>
            <a:r>
              <a:rPr lang="en-GB" sz="2200" dirty="0" err="1"/>
              <a:t>eich</a:t>
            </a:r>
            <a:r>
              <a:rPr lang="en-GB" sz="2200" dirty="0"/>
              <a:t> post yn </a:t>
            </a:r>
            <a:r>
              <a:rPr lang="en-GB" sz="2200" dirty="0" err="1"/>
              <a:t>glir</a:t>
            </a:r>
            <a:endParaRPr lang="en-GB" sz="2200" dirty="0"/>
          </a:p>
          <a:p>
            <a:pPr marL="901700" indent="-360363">
              <a:buFont typeface="Arial" panose="020B0604020202020204" pitchFamily="34" charset="0"/>
              <a:buChar char="•"/>
            </a:pPr>
            <a:r>
              <a:rPr lang="en-GB" sz="2200" b="0" dirty="0">
                <a:solidFill>
                  <a:schemeClr val="tx1"/>
                </a:solidFill>
              </a:rPr>
              <a:t>yn </a:t>
            </a:r>
            <a:r>
              <a:rPr lang="en-GB" sz="2200" b="0" dirty="0" err="1">
                <a:solidFill>
                  <a:schemeClr val="tx1"/>
                </a:solidFill>
              </a:rPr>
              <a:t>defnyddio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llai</a:t>
            </a:r>
            <a:r>
              <a:rPr lang="en-GB" sz="2200" b="0" dirty="0">
                <a:solidFill>
                  <a:schemeClr val="tx1"/>
                </a:solidFill>
              </a:rPr>
              <a:t> o </a:t>
            </a:r>
            <a:r>
              <a:rPr lang="en-GB" sz="2200" b="0" dirty="0" err="1">
                <a:solidFill>
                  <a:schemeClr val="tx1"/>
                </a:solidFill>
              </a:rPr>
              <a:t>nodau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na’r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nifer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uchaf</a:t>
            </a:r>
            <a:r>
              <a:rPr lang="en-GB" sz="2200" b="0" dirty="0">
                <a:solidFill>
                  <a:schemeClr val="tx1"/>
                </a:solidFill>
              </a:rPr>
              <a:t> y </a:t>
            </a:r>
            <a:r>
              <a:rPr lang="en-GB" sz="2200" b="0" dirty="0" err="1">
                <a:solidFill>
                  <a:schemeClr val="tx1"/>
                </a:solidFill>
              </a:rPr>
              <a:t>mae’r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platfform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cyfryngau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cymdeithasol</a:t>
            </a:r>
            <a:r>
              <a:rPr lang="en-GB" sz="2200" b="0" dirty="0">
                <a:solidFill>
                  <a:schemeClr val="tx1"/>
                </a:solidFill>
              </a:rPr>
              <a:t> yn </a:t>
            </a:r>
            <a:r>
              <a:rPr lang="en-GB" sz="2200" b="0" dirty="0" err="1">
                <a:solidFill>
                  <a:schemeClr val="tx1"/>
                </a:solidFill>
              </a:rPr>
              <a:t>ei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ganiat</a:t>
            </a:r>
            <a:r>
              <a:rPr lang="cy-GB" sz="2200" b="0" dirty="0">
                <a:solidFill>
                  <a:schemeClr val="tx1"/>
                </a:solidFill>
              </a:rPr>
              <a:t>á</a:t>
            </a:r>
            <a:r>
              <a:rPr lang="en-GB" sz="2200" b="0" dirty="0">
                <a:solidFill>
                  <a:schemeClr val="tx1"/>
                </a:solidFill>
              </a:rPr>
              <a:t>u</a:t>
            </a:r>
          </a:p>
          <a:p>
            <a:pPr marL="901700" indent="-360363">
              <a:buFont typeface="Arial" panose="020B0604020202020204" pitchFamily="34" charset="0"/>
              <a:buChar char="•"/>
            </a:pPr>
            <a:r>
              <a:rPr lang="en-GB" sz="2200" b="0" dirty="0">
                <a:solidFill>
                  <a:schemeClr val="tx1"/>
                </a:solidFill>
              </a:rPr>
              <a:t>bod </a:t>
            </a:r>
            <a:r>
              <a:rPr lang="en-GB" sz="2200" b="0" dirty="0" err="1">
                <a:solidFill>
                  <a:schemeClr val="tx1"/>
                </a:solidFill>
              </a:rPr>
              <a:t>yr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arddull</a:t>
            </a:r>
            <a:r>
              <a:rPr lang="en-GB" sz="2200" b="0" dirty="0">
                <a:solidFill>
                  <a:schemeClr val="tx1"/>
                </a:solidFill>
              </a:rPr>
              <a:t>, y </a:t>
            </a:r>
            <a:r>
              <a:rPr lang="en-GB" sz="2200" b="0" dirty="0" err="1">
                <a:solidFill>
                  <a:schemeClr val="tx1"/>
                </a:solidFill>
              </a:rPr>
              <a:t>dôn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a’r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delweddau’n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gweithio</a:t>
            </a:r>
            <a:endParaRPr lang="en-GB" sz="2200" b="0" dirty="0">
              <a:solidFill>
                <a:schemeClr val="tx1"/>
              </a:solidFill>
            </a:endParaRPr>
          </a:p>
          <a:p>
            <a:pPr marL="901700" indent="-360363">
              <a:buFont typeface="Arial" panose="020B0604020202020204" pitchFamily="34" charset="0"/>
              <a:buChar char="•"/>
            </a:pPr>
            <a:r>
              <a:rPr lang="en-GB" sz="2200" b="0" dirty="0" err="1">
                <a:solidFill>
                  <a:schemeClr val="tx1"/>
                </a:solidFill>
              </a:rPr>
              <a:t>fod</a:t>
            </a:r>
            <a:r>
              <a:rPr lang="en-GB" sz="2200" b="0" dirty="0">
                <a:solidFill>
                  <a:schemeClr val="tx1"/>
                </a:solidFill>
              </a:rPr>
              <a:t> y </a:t>
            </a:r>
            <a:r>
              <a:rPr lang="en-GB" sz="2200" b="0" dirty="0" err="1">
                <a:solidFill>
                  <a:schemeClr val="tx1"/>
                </a:solidFill>
              </a:rPr>
              <a:t>ramadeg</a:t>
            </a:r>
            <a:r>
              <a:rPr lang="en-GB" sz="2200" b="0" dirty="0">
                <a:solidFill>
                  <a:schemeClr val="tx1"/>
                </a:solidFill>
              </a:rPr>
              <a:t>, y </a:t>
            </a:r>
            <a:r>
              <a:rPr lang="en-GB" sz="2200" b="0" dirty="0" err="1">
                <a:solidFill>
                  <a:schemeClr val="tx1"/>
                </a:solidFill>
              </a:rPr>
              <a:t>dolenni</a:t>
            </a:r>
            <a:r>
              <a:rPr lang="en-GB" sz="2200" b="0" dirty="0">
                <a:solidFill>
                  <a:schemeClr val="tx1"/>
                </a:solidFill>
              </a:rPr>
              <a:t>, </a:t>
            </a:r>
            <a:r>
              <a:rPr lang="en-GB" sz="2200" b="0" dirty="0" err="1">
                <a:solidFill>
                  <a:schemeClr val="tx1"/>
                </a:solidFill>
              </a:rPr>
              <a:t>yr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hashnodau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a’r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tagiau’n</a:t>
            </a:r>
            <a:r>
              <a:rPr lang="en-GB" sz="2200" b="0" dirty="0">
                <a:solidFill>
                  <a:schemeClr val="tx1"/>
                </a:solidFill>
              </a:rPr>
              <a:t> </a:t>
            </a:r>
            <a:r>
              <a:rPr lang="en-GB" sz="2200" b="0" dirty="0" err="1">
                <a:solidFill>
                  <a:schemeClr val="tx1"/>
                </a:solidFill>
              </a:rPr>
              <a:t>gywir</a:t>
            </a:r>
            <a:endParaRPr lang="en-GB" sz="22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endParaRPr lang="en-GB" sz="2800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474E0D64-815C-4EA3-8EFF-4AB4B729FBE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18</a:t>
            </a:fld>
            <a:endParaRPr lang="en-GB" dirty="0">
              <a:solidFill>
                <a:srgbClr val="3C3C41"/>
              </a:solidFill>
            </a:endParaRPr>
          </a:p>
        </p:txBody>
      </p:sp>
      <p:grpSp>
        <p:nvGrpSpPr>
          <p:cNvPr id="17" name="Group 16">
            <a:extLst>
              <a:ext uri="{FF2B5EF4-FFF2-40B4-BE49-F238E27FC236}">
                <a16:creationId xmlns:a16="http://schemas.microsoft.com/office/drawing/2014/main" id="{57DDDD0A-C85F-4A93-A20E-B9398265E881}"/>
              </a:ext>
            </a:extLst>
          </p:cNvPr>
          <p:cNvGrpSpPr/>
          <p:nvPr/>
        </p:nvGrpSpPr>
        <p:grpSpPr>
          <a:xfrm>
            <a:off x="10366786" y="5966562"/>
            <a:ext cx="1825214" cy="914400"/>
            <a:chOff x="10138469" y="5995988"/>
            <a:chExt cx="1825214" cy="914400"/>
          </a:xfrm>
        </p:grpSpPr>
        <p:pic>
          <p:nvPicPr>
            <p:cNvPr id="18" name="Graphic 17" descr="Megaphone with solid fill">
              <a:extLst>
                <a:ext uri="{FF2B5EF4-FFF2-40B4-BE49-F238E27FC236}">
                  <a16:creationId xmlns:a16="http://schemas.microsoft.com/office/drawing/2014/main" id="{598B4A9B-6BAB-45B1-8111-9F38F05B84D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9" name="Graphic 18" descr="Mushroom with solid fill">
              <a:extLst>
                <a:ext uri="{FF2B5EF4-FFF2-40B4-BE49-F238E27FC236}">
                  <a16:creationId xmlns:a16="http://schemas.microsoft.com/office/drawing/2014/main" id="{3150F401-BC9C-4EE5-90E4-D85BDF71BF4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1" name="Footer Placeholder 11">
            <a:extLst>
              <a:ext uri="{FF2B5EF4-FFF2-40B4-BE49-F238E27FC236}">
                <a16:creationId xmlns:a16="http://schemas.microsoft.com/office/drawing/2014/main" id="{CA6CE33C-020A-4537-B199-685B1FCC932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3D7DD229-8097-4FC5-9BDE-9D80C2F325AA}"/>
              </a:ext>
            </a:extLst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6372726" y="1730193"/>
            <a:ext cx="4178969" cy="4663589"/>
          </a:xfrm>
          <a:prstGeom prst="rect">
            <a:avLst/>
          </a:prstGeom>
          <a:ln w="28575"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31633539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E35A1BE-89B6-4581-9FA4-96739D78C6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0"/>
            <a:ext cx="8775700" cy="900729"/>
          </a:xfrm>
        </p:spPr>
        <p:txBody>
          <a:bodyPr/>
          <a:lstStyle/>
          <a:p>
            <a:r>
              <a:rPr lang="en-GB" i="0" u="none" strike="noStrike" baseline="0" dirty="0" err="1">
                <a:latin typeface="Gotham-Bold"/>
              </a:rPr>
              <a:t>Amserlennu</a:t>
            </a:r>
            <a:r>
              <a:rPr lang="en-GB" i="0" u="none" strike="noStrike" baseline="0" dirty="0">
                <a:latin typeface="Gotham-Bold"/>
              </a:rPr>
              <a:t> </a:t>
            </a:r>
            <a:r>
              <a:rPr lang="en-GB" i="0" u="none" strike="noStrike" baseline="0" dirty="0" err="1">
                <a:latin typeface="Gotham-Bold"/>
              </a:rPr>
              <a:t>eich</a:t>
            </a:r>
            <a:r>
              <a:rPr lang="en-GB" i="0" u="none" strike="noStrike" baseline="0" dirty="0">
                <a:latin typeface="Gotham-Bold"/>
              </a:rPr>
              <a:t> </a:t>
            </a:r>
            <a:r>
              <a:rPr lang="en-GB" i="0" u="none" strike="noStrike" baseline="0" dirty="0" err="1">
                <a:latin typeface="Gotham-Bold"/>
              </a:rPr>
              <a:t>postiadau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6669B50-1F7C-409F-82A3-57FE2211637E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431800" y="1516828"/>
            <a:ext cx="5558400" cy="5034973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Am </a:t>
            </a:r>
            <a:r>
              <a:rPr lang="en-GB" sz="2400" b="0" dirty="0" err="1">
                <a:solidFill>
                  <a:schemeClr val="tx1"/>
                </a:solidFill>
              </a:rPr>
              <a:t>ba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hyd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bydd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ymgyrch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rhedeg</a:t>
            </a:r>
            <a:r>
              <a:rPr lang="en-GB" sz="2400" b="0" dirty="0">
                <a:solidFill>
                  <a:schemeClr val="tx1"/>
                </a:solidFill>
              </a:rPr>
              <a:t>? </a:t>
            </a:r>
            <a:r>
              <a:rPr lang="en-GB" sz="2400" b="0" dirty="0" err="1">
                <a:solidFill>
                  <a:schemeClr val="tx1"/>
                </a:solidFill>
              </a:rPr>
              <a:t>Diwrnod</a:t>
            </a:r>
            <a:r>
              <a:rPr lang="en-GB" sz="2400" b="0" dirty="0">
                <a:solidFill>
                  <a:schemeClr val="tx1"/>
                </a:solidFill>
              </a:rPr>
              <a:t>? </a:t>
            </a:r>
            <a:r>
              <a:rPr lang="en-GB" sz="2400" b="0" dirty="0" err="1">
                <a:solidFill>
                  <a:schemeClr val="tx1"/>
                </a:solidFill>
              </a:rPr>
              <a:t>Wythnos</a:t>
            </a:r>
            <a:r>
              <a:rPr lang="en-GB" sz="2400" b="0" dirty="0">
                <a:solidFill>
                  <a:schemeClr val="tx1"/>
                </a:solidFill>
              </a:rPr>
              <a:t>? Mis?</a:t>
            </a:r>
            <a:endParaRPr lang="en-GB" sz="2400" b="0" i="0" u="none" strike="noStrike" baseline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A </a:t>
            </a:r>
            <a:r>
              <a:rPr lang="en-GB" sz="2400" b="0" dirty="0" err="1">
                <a:solidFill>
                  <a:schemeClr val="tx1"/>
                </a:solidFill>
              </a:rPr>
              <a:t>fydd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ymgyrch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rhedeg</a:t>
            </a:r>
            <a:r>
              <a:rPr lang="en-GB" sz="2400" b="0" dirty="0">
                <a:solidFill>
                  <a:schemeClr val="tx1"/>
                </a:solidFill>
              </a:rPr>
              <a:t> yn y </a:t>
            </a:r>
            <a:r>
              <a:rPr lang="en-GB" sz="2400" b="0" dirty="0" err="1">
                <a:solidFill>
                  <a:schemeClr val="tx1"/>
                </a:solidFill>
              </a:rPr>
              <a:t>cyfnod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digwyddiad</a:t>
            </a:r>
            <a:r>
              <a:rPr lang="en-GB" sz="2400" b="0" dirty="0">
                <a:solidFill>
                  <a:schemeClr val="tx1"/>
                </a:solidFill>
              </a:rPr>
              <a:t> neu yn </a:t>
            </a:r>
            <a:r>
              <a:rPr lang="en-GB" sz="2400" b="0" dirty="0" err="1">
                <a:solidFill>
                  <a:schemeClr val="tx1"/>
                </a:solidFill>
              </a:rPr>
              <a:t>ystod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adeg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benodol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o’r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flwyddyn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  <a:endParaRPr lang="en-GB" sz="2400" b="0" i="0" u="none" strike="noStrike" baseline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Pa </a:t>
            </a:r>
            <a:r>
              <a:rPr lang="en-GB" sz="2400" b="0" dirty="0" err="1">
                <a:solidFill>
                  <a:schemeClr val="tx1"/>
                </a:solidFill>
              </a:rPr>
              <a:t>adeg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o’r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dydd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yw’r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gorau</a:t>
            </a:r>
            <a:r>
              <a:rPr lang="en-GB" sz="2400" b="0" dirty="0">
                <a:solidFill>
                  <a:schemeClr val="tx1"/>
                </a:solidFill>
              </a:rPr>
              <a:t> i </a:t>
            </a:r>
            <a:r>
              <a:rPr lang="en-GB" sz="2400" b="0" dirty="0" err="1">
                <a:solidFill>
                  <a:schemeClr val="tx1"/>
                </a:solidFill>
              </a:rPr>
              <a:t>gyrraedd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cynulleidfa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pPr marL="342900" indent="-342900" algn="l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Ydych</a:t>
            </a:r>
            <a:r>
              <a:rPr lang="en-GB" sz="2400" b="0" dirty="0">
                <a:solidFill>
                  <a:schemeClr val="tx1"/>
                </a:solidFill>
              </a:rPr>
              <a:t> chi </a:t>
            </a:r>
            <a:r>
              <a:rPr lang="en-GB" sz="2400" b="0" dirty="0" err="1">
                <a:solidFill>
                  <a:schemeClr val="tx1"/>
                </a:solidFill>
              </a:rPr>
              <a:t>angen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ysgrifennu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amserlen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bostio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A </a:t>
            </a:r>
            <a:r>
              <a:rPr lang="en-GB" sz="2400" b="0" dirty="0" err="1">
                <a:solidFill>
                  <a:schemeClr val="tx1"/>
                </a:solidFill>
              </a:rPr>
              <a:t>fyddwch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chi’n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amseru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postiadau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fel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byddant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cael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gyrru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allan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gan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blatfform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cyfrwng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cymdeithasol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  <a:endParaRPr lang="en-GB" sz="2400" dirty="0">
              <a:solidFill>
                <a:schemeClr val="tx1"/>
              </a:solidFill>
            </a:endParaRPr>
          </a:p>
          <a:p>
            <a:pPr marL="342900" indent="-342900" algn="l">
              <a:buFont typeface="Arial" panose="020B0604020202020204" pitchFamily="34" charset="0"/>
              <a:buChar char="•"/>
            </a:pPr>
            <a:endParaRPr lang="en-GB" sz="1000" b="0" dirty="0">
              <a:solidFill>
                <a:srgbClr val="333333"/>
              </a:solidFill>
            </a:endParaRPr>
          </a:p>
        </p:txBody>
      </p:sp>
      <p:pic>
        <p:nvPicPr>
          <p:cNvPr id="11266" name="Picture 2" descr="Flat Lay Photography of Unfold Book Beside Macbook">
            <a:extLst>
              <a:ext uri="{FF2B5EF4-FFF2-40B4-BE49-F238E27FC236}">
                <a16:creationId xmlns:a16="http://schemas.microsoft.com/office/drawing/2014/main" id="{80C455FE-0EB4-4107-8ECE-8ACD939EF6A0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375400" y="1888079"/>
            <a:ext cx="5384800" cy="4050752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BB5912C-7DDF-4631-9071-AB2DFA58C57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19</a:t>
            </a:fld>
            <a:endParaRPr lang="en-GB" dirty="0">
              <a:solidFill>
                <a:srgbClr val="3C3C41"/>
              </a:solidFill>
            </a:endParaRPr>
          </a:p>
        </p:txBody>
      </p:sp>
      <p:grpSp>
        <p:nvGrpSpPr>
          <p:cNvPr id="15" name="Group 14">
            <a:extLst>
              <a:ext uri="{FF2B5EF4-FFF2-40B4-BE49-F238E27FC236}">
                <a16:creationId xmlns:a16="http://schemas.microsoft.com/office/drawing/2014/main" id="{D2DA74B1-2335-424A-8EA5-B04B27381E81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6" name="Graphic 15" descr="Megaphone with solid fill">
              <a:extLst>
                <a:ext uri="{FF2B5EF4-FFF2-40B4-BE49-F238E27FC236}">
                  <a16:creationId xmlns:a16="http://schemas.microsoft.com/office/drawing/2014/main" id="{28D4F24F-DF35-4886-BC95-3D8AA96D77E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7" name="Graphic 16" descr="Mushroom with solid fill">
              <a:extLst>
                <a:ext uri="{FF2B5EF4-FFF2-40B4-BE49-F238E27FC236}">
                  <a16:creationId xmlns:a16="http://schemas.microsoft.com/office/drawing/2014/main" id="{D547B40F-5098-4459-A128-3367F13B0026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3BA37564-9C91-41C7-887B-3EBBDEEC866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48594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54673AE-E9C6-4D36-8218-AC8F529E5D3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/>
              <a:t>Beth </a:t>
            </a:r>
            <a:r>
              <a:rPr lang="en-GB" b="1" i="0" u="none" strike="noStrike" baseline="0" dirty="0" err="1"/>
              <a:t>yw’r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cyfryngau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cymdeithasol</a:t>
            </a:r>
            <a:r>
              <a:rPr lang="en-GB" b="1" i="0" u="none" strike="noStrike" baseline="0" dirty="0"/>
              <a:t>?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FB8BCFB5-F4D3-4712-BDF1-FCF939C7E1F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916832"/>
            <a:ext cx="9909404" cy="4536356"/>
          </a:xfrm>
        </p:spPr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ydych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ddeall</a:t>
            </a:r>
            <a:r>
              <a:rPr lang="en-GB" b="0" dirty="0">
                <a:solidFill>
                  <a:schemeClr val="tx1"/>
                </a:solidFill>
              </a:rPr>
              <a:t> o ran y term ‘y </a:t>
            </a:r>
            <a:r>
              <a:rPr lang="en-GB" b="0" dirty="0" err="1">
                <a:solidFill>
                  <a:schemeClr val="tx1"/>
                </a:solidFill>
              </a:rPr>
              <a:t>cyfryngau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cymdeithasol</a:t>
            </a:r>
            <a:r>
              <a:rPr lang="en-GB" b="0" dirty="0">
                <a:solidFill>
                  <a:schemeClr val="tx1"/>
                </a:solidFill>
              </a:rPr>
              <a:t>’?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cyfryngau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cymdeithasol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wneud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Pam bod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defnyddio’r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cyfryngau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cymdeithasol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Sut </a:t>
            </a:r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cyfryngau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cymdeithasol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wahanol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anfon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llythyr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manteision</a:t>
            </a:r>
            <a:r>
              <a:rPr lang="en-GB" b="0" dirty="0">
                <a:solidFill>
                  <a:schemeClr val="tx1"/>
                </a:solidFill>
              </a:rPr>
              <a:t> ac </a:t>
            </a:r>
            <a:r>
              <a:rPr lang="en-GB" b="0" dirty="0" err="1">
                <a:solidFill>
                  <a:schemeClr val="tx1"/>
                </a:solidFill>
              </a:rPr>
              <a:t>anfanteision</a:t>
            </a:r>
            <a:r>
              <a:rPr lang="en-GB" b="0" dirty="0">
                <a:solidFill>
                  <a:schemeClr val="tx1"/>
                </a:solidFill>
              </a:rPr>
              <a:t> y </a:t>
            </a:r>
            <a:r>
              <a:rPr lang="en-GB" b="0" dirty="0" err="1">
                <a:solidFill>
                  <a:schemeClr val="tx1"/>
                </a:solidFill>
              </a:rPr>
              <a:t>cyfryngau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cymdeithasol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2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b="0" dirty="0" err="1">
                <a:solidFill>
                  <a:schemeClr val="tx1"/>
                </a:solidFill>
              </a:rPr>
              <a:t>Allwch</a:t>
            </a:r>
            <a:r>
              <a:rPr lang="en-GB" b="0" dirty="0">
                <a:solidFill>
                  <a:schemeClr val="tx1"/>
                </a:solidFill>
              </a:rPr>
              <a:t> chi </a:t>
            </a:r>
            <a:r>
              <a:rPr lang="en-GB" b="0" dirty="0" err="1">
                <a:solidFill>
                  <a:schemeClr val="tx1"/>
                </a:solidFill>
              </a:rPr>
              <a:t>enwi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unrhyw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offerynnau</a:t>
            </a:r>
            <a:r>
              <a:rPr lang="en-GB" b="0" dirty="0">
                <a:solidFill>
                  <a:schemeClr val="tx1"/>
                </a:solidFill>
              </a:rPr>
              <a:t> a </a:t>
            </a:r>
            <a:r>
              <a:rPr lang="en-GB" b="0" dirty="0" err="1">
                <a:solidFill>
                  <a:schemeClr val="tx1"/>
                </a:solidFill>
              </a:rPr>
              <a:t>phlatfformau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poblogaidd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mewn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perthynas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â’r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cyfryngau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cymdeithasol</a:t>
            </a:r>
            <a:r>
              <a:rPr lang="en-GB" b="0" dirty="0">
                <a:solidFill>
                  <a:schemeClr val="tx1"/>
                </a:solidFill>
              </a:rPr>
              <a:t>?</a:t>
            </a:r>
            <a:endParaRPr lang="en-GB" sz="3200" dirty="0">
              <a:solidFill>
                <a:schemeClr val="tx1"/>
              </a:solidFill>
              <a:latin typeface="+mj-lt"/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88E19C83-01F1-406A-8D53-B261FC725F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2</a:t>
            </a:fld>
            <a:endParaRPr lang="en-GB" dirty="0"/>
          </a:p>
        </p:txBody>
      </p:sp>
      <p:pic>
        <p:nvPicPr>
          <p:cNvPr id="6" name="Graphic 5" descr="Connections with solid fill">
            <a:extLst>
              <a:ext uri="{FF2B5EF4-FFF2-40B4-BE49-F238E27FC236}">
                <a16:creationId xmlns:a16="http://schemas.microsoft.com/office/drawing/2014/main" id="{37C4A8D2-0864-4B3A-8DFB-7BF2A42DDCE9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9410236" y="1648060"/>
            <a:ext cx="2553447" cy="2553447"/>
          </a:xfrm>
          <a:prstGeom prst="rect">
            <a:avLst/>
          </a:prstGeom>
        </p:spPr>
      </p:pic>
      <p:grpSp>
        <p:nvGrpSpPr>
          <p:cNvPr id="18" name="Group 17">
            <a:extLst>
              <a:ext uri="{FF2B5EF4-FFF2-40B4-BE49-F238E27FC236}">
                <a16:creationId xmlns:a16="http://schemas.microsoft.com/office/drawing/2014/main" id="{F8E78E6D-7390-4FB2-BEA0-626D73A98C51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6" name="Graphic 15" descr="Megaphone with solid fill">
              <a:extLst>
                <a:ext uri="{FF2B5EF4-FFF2-40B4-BE49-F238E27FC236}">
                  <a16:creationId xmlns:a16="http://schemas.microsoft.com/office/drawing/2014/main" id="{65FC30F6-DD30-47F0-B953-2E8D04C4F808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7" name="Graphic 16" descr="Mushroom with solid fill">
              <a:extLst>
                <a:ext uri="{FF2B5EF4-FFF2-40B4-BE49-F238E27FC236}">
                  <a16:creationId xmlns:a16="http://schemas.microsoft.com/office/drawing/2014/main" id="{CFF9C6C2-6F72-4095-BD81-DC36D7254D40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B8B18B9C-DD36-48B1-8EC1-89695DF3F12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853512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D1978DE-9CE6-44BF-A963-3872ED1DC8F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/>
              <a:t>Yn </a:t>
            </a:r>
            <a:r>
              <a:rPr lang="en-GB" b="1" i="0" u="none" strike="noStrike" baseline="0" dirty="0" err="1"/>
              <a:t>ystod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yr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ymgyrch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50CEF22-CF98-4140-ABA0-EC66CEA5E4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Pryd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fyddwch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chi'n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gwirio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cynnydd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ymgyrch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Pwy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fydd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gwirio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cynnydd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ymgyrch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it-IT" sz="2400" b="0" dirty="0">
                <a:solidFill>
                  <a:schemeClr val="tx1"/>
                </a:solidFill>
              </a:rPr>
              <a:t>Pa bostiadau sy’n perfformio orau?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nn-NO" sz="2400" b="0" dirty="0">
                <a:solidFill>
                  <a:schemeClr val="tx1"/>
                </a:solidFill>
              </a:rPr>
              <a:t>A oes unrhyw beth sydd angen i chi ei newid?</a:t>
            </a:r>
            <a:endParaRPr lang="en-GB" sz="2400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B9FEF4FF-6B87-412B-91E0-3859E5287A7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20</a:t>
            </a:fld>
            <a:endParaRPr lang="en-GB" dirty="0">
              <a:solidFill>
                <a:srgbClr val="3C3C41"/>
              </a:solidFill>
            </a:endParaRPr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A4D4A5FF-261E-4DD9-882B-2028453DA398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AEEBA611-6BE7-497F-B444-EE8090514F44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5" name="Graphic 14" descr="Mushroom with solid fill">
              <a:extLst>
                <a:ext uri="{FF2B5EF4-FFF2-40B4-BE49-F238E27FC236}">
                  <a16:creationId xmlns:a16="http://schemas.microsoft.com/office/drawing/2014/main" id="{EB76C09F-024C-4C20-9020-068533BEC15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pic>
        <p:nvPicPr>
          <p:cNvPr id="12292" name="Picture 4" descr="People Inside Room">
            <a:extLst>
              <a:ext uri="{FF2B5EF4-FFF2-40B4-BE49-F238E27FC236}">
                <a16:creationId xmlns:a16="http://schemas.microsoft.com/office/drawing/2014/main" id="{ABBF3072-651A-4EAC-8366-B3E4E19008A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249596" y="1916833"/>
            <a:ext cx="5510604" cy="3673736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BB628492-5C92-42C7-91EA-2D1E88E8F65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27826344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847E6AD-6257-4050-9B93-ED466908F50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1" y="476251"/>
            <a:ext cx="8775700" cy="806450"/>
          </a:xfrm>
        </p:spPr>
        <p:txBody>
          <a:bodyPr/>
          <a:lstStyle/>
          <a:p>
            <a:r>
              <a:rPr lang="en-GB" b="1" i="0" u="none" strike="noStrike" baseline="0" dirty="0" err="1"/>
              <a:t>Mesur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llwyddiant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1E8EA3B-E5BC-4EF9-B77C-1E62A96FF35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362038" y="1470025"/>
            <a:ext cx="6079451" cy="4525963"/>
          </a:xfrm>
        </p:spPr>
        <p:txBody>
          <a:bodyPr/>
          <a:lstStyle/>
          <a:p>
            <a:r>
              <a:rPr lang="en-GB" sz="2400" dirty="0"/>
              <a:t>Sut </a:t>
            </a:r>
            <a:r>
              <a:rPr lang="en-GB" sz="2400" dirty="0" err="1"/>
              <a:t>fyddwch</a:t>
            </a:r>
            <a:r>
              <a:rPr lang="en-GB" sz="2400" dirty="0"/>
              <a:t> </a:t>
            </a:r>
            <a:r>
              <a:rPr lang="en-GB" sz="2400" dirty="0" err="1"/>
              <a:t>chi’n</a:t>
            </a:r>
            <a:r>
              <a:rPr lang="en-GB" sz="2400" dirty="0"/>
              <a:t> </a:t>
            </a:r>
            <a:r>
              <a:rPr lang="en-GB" sz="2400" dirty="0" err="1"/>
              <a:t>gwybod</a:t>
            </a:r>
            <a:r>
              <a:rPr lang="en-GB" sz="2400" dirty="0"/>
              <a:t> a </a:t>
            </a:r>
            <a:r>
              <a:rPr lang="en-GB" sz="2400" dirty="0" err="1"/>
              <a:t>yw</a:t>
            </a:r>
            <a:r>
              <a:rPr lang="en-GB" sz="2400" dirty="0"/>
              <a:t> </a:t>
            </a:r>
            <a:r>
              <a:rPr lang="en-GB" sz="2400" dirty="0" err="1"/>
              <a:t>eich</a:t>
            </a:r>
            <a:r>
              <a:rPr lang="en-GB" sz="2400" dirty="0"/>
              <a:t> </a:t>
            </a:r>
            <a:r>
              <a:rPr lang="en-GB" sz="2400" dirty="0" err="1"/>
              <a:t>hymgyrch</a:t>
            </a:r>
            <a:r>
              <a:rPr lang="en-GB" sz="2400" dirty="0"/>
              <a:t> </a:t>
            </a:r>
            <a:r>
              <a:rPr lang="en-GB" sz="2400" dirty="0" err="1"/>
              <a:t>wedi</a:t>
            </a:r>
            <a:r>
              <a:rPr lang="en-GB" sz="2400" dirty="0"/>
              <a:t> bod yn </a:t>
            </a:r>
            <a:r>
              <a:rPr lang="en-GB" sz="2400" dirty="0" err="1"/>
              <a:t>llwyddiannus</a:t>
            </a:r>
            <a:r>
              <a:rPr lang="en-GB" sz="2400" dirty="0"/>
              <a:t>?</a:t>
            </a:r>
          </a:p>
          <a:p>
            <a:endParaRPr lang="en-GB" sz="10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Monitro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nifer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rhyngweithiadau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gafodd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postiadau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e.e.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hoffi</a:t>
            </a:r>
            <a:r>
              <a:rPr lang="en-GB" sz="2400" b="0" dirty="0">
                <a:solidFill>
                  <a:schemeClr val="tx1"/>
                </a:solidFill>
              </a:rPr>
              <a:t>, </a:t>
            </a:r>
            <a:r>
              <a:rPr lang="en-GB" sz="2400" b="0" dirty="0" err="1">
                <a:solidFill>
                  <a:schemeClr val="tx1"/>
                </a:solidFill>
              </a:rPr>
              <a:t>rhannu</a:t>
            </a:r>
            <a:r>
              <a:rPr lang="en-GB" sz="2400" b="0" dirty="0">
                <a:solidFill>
                  <a:schemeClr val="tx1"/>
                </a:solidFill>
              </a:rPr>
              <a:t> a </a:t>
            </a:r>
            <a:r>
              <a:rPr lang="en-GB" sz="2400" b="0" dirty="0" err="1">
                <a:solidFill>
                  <a:schemeClr val="tx1"/>
                </a:solidFill>
              </a:rPr>
              <a:t>gadael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sylwadau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Defnydd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cynyddol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o’r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hashnod</a:t>
            </a:r>
            <a:r>
              <a:rPr lang="en-GB" sz="2400" b="0" i="0" u="none" strike="noStrike" baseline="0" dirty="0">
                <a:solidFill>
                  <a:schemeClr val="tx1"/>
                </a:solidFill>
                <a:cs typeface="Arial" panose="020B0604020202020204" pitchFamily="34" charset="0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i="0" u="none" strike="noStrike" baseline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 err="1">
                <a:solidFill>
                  <a:schemeClr val="tx1"/>
                </a:solidFill>
              </a:rPr>
              <a:t>Cynnydd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nifer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ymweliadau</a:t>
            </a:r>
            <a:r>
              <a:rPr lang="en-GB" sz="2400" b="0" dirty="0">
                <a:solidFill>
                  <a:schemeClr val="tx1"/>
                </a:solidFill>
              </a:rPr>
              <a:t> â </a:t>
            </a:r>
            <a:r>
              <a:rPr lang="en-GB" sz="2400" b="0" dirty="0" err="1">
                <a:solidFill>
                  <a:schemeClr val="tx1"/>
                </a:solidFill>
              </a:rPr>
              <a:t>thudalen</a:t>
            </a:r>
            <a:r>
              <a:rPr lang="en-GB" sz="2400" b="0" dirty="0">
                <a:solidFill>
                  <a:schemeClr val="tx1"/>
                </a:solidFill>
              </a:rPr>
              <a:t> we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dirty="0">
              <a:solidFill>
                <a:schemeClr val="tx1"/>
              </a:solidFill>
              <a:highlight>
                <a:srgbClr val="FFFF00"/>
              </a:highlight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</a:rPr>
              <a:t>Faint o </a:t>
            </a:r>
            <a:r>
              <a:rPr lang="en-GB" sz="2400" b="0" dirty="0" err="1">
                <a:solidFill>
                  <a:schemeClr val="tx1"/>
                </a:solidFill>
              </a:rPr>
              <a:t>ddefnyddwyr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wnaeth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wylio’r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fideo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gafodd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rannu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1000" b="0" i="0" u="none" strike="noStrike" baseline="0" dirty="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A </a:t>
            </a:r>
            <a:r>
              <a:rPr lang="en-GB" sz="2400" b="0" dirty="0" err="1">
                <a:solidFill>
                  <a:schemeClr val="tx1"/>
                </a:solidFill>
                <a:cs typeface="Arial" panose="020B0604020202020204" pitchFamily="34" charset="0"/>
              </a:rPr>
              <a:t>yw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cs typeface="Arial" panose="020B0604020202020204" pitchFamily="34" charset="0"/>
              </a:rPr>
              <a:t>pobl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cs typeface="Arial" panose="020B0604020202020204" pitchFamily="34" charset="0"/>
              </a:rPr>
              <a:t>wedi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cs typeface="Arial" panose="020B0604020202020204" pitchFamily="34" charset="0"/>
              </a:rPr>
              <a:t>cymryd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cs typeface="Arial" panose="020B0604020202020204" pitchFamily="34" charset="0"/>
              </a:rPr>
              <a:t>camau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 </a:t>
            </a:r>
            <a:r>
              <a:rPr lang="en-GB" sz="2400" b="0" dirty="0" err="1">
                <a:solidFill>
                  <a:schemeClr val="tx1"/>
                </a:solidFill>
                <a:cs typeface="Arial" panose="020B0604020202020204" pitchFamily="34" charset="0"/>
              </a:rPr>
              <a:t>ymarferol</a:t>
            </a:r>
            <a:r>
              <a:rPr lang="en-GB" sz="2400" b="0" dirty="0">
                <a:solidFill>
                  <a:schemeClr val="tx1"/>
                </a:solidFill>
                <a:cs typeface="Arial" panose="020B0604020202020204" pitchFamily="34" charset="0"/>
              </a:rPr>
              <a:t>?</a:t>
            </a:r>
            <a:endParaRPr lang="en-GB" sz="2400" b="0" dirty="0">
              <a:solidFill>
                <a:schemeClr val="tx1"/>
              </a:solidFill>
            </a:endParaRPr>
          </a:p>
          <a:p>
            <a:pPr marL="342900" indent="-342900">
              <a:buFont typeface="Arial" panose="020B0604020202020204" pitchFamily="34" charset="0"/>
              <a:buChar char="•"/>
            </a:pPr>
            <a:endParaRPr lang="en-GB" sz="2400" b="0" dirty="0">
              <a:solidFill>
                <a:schemeClr val="tx1"/>
              </a:solidFill>
            </a:endParaRPr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ADBF39ED-E8B2-45F7-A2D5-9D7EE2719C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21</a:t>
            </a:fld>
            <a:endParaRPr lang="en-GB" dirty="0">
              <a:solidFill>
                <a:srgbClr val="3C3C41"/>
              </a:solidFill>
            </a:endParaRPr>
          </a:p>
        </p:txBody>
      </p:sp>
      <p:pic>
        <p:nvPicPr>
          <p:cNvPr id="13314" name="Picture 2" descr="Free stock photo of bag, day, ecology">
            <a:extLst>
              <a:ext uri="{FF2B5EF4-FFF2-40B4-BE49-F238E27FC236}">
                <a16:creationId xmlns:a16="http://schemas.microsoft.com/office/drawing/2014/main" id="{E804D0FA-0054-4B65-80C6-7AD64F658E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59804" y="2400991"/>
            <a:ext cx="5392496" cy="3594997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4A8EF197-E66D-4AED-82A3-87983B620C75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1B92E549-496A-423F-A878-55C84681BBA6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5" name="Graphic 14" descr="Mushroom with solid fill">
              <a:extLst>
                <a:ext uri="{FF2B5EF4-FFF2-40B4-BE49-F238E27FC236}">
                  <a16:creationId xmlns:a16="http://schemas.microsoft.com/office/drawing/2014/main" id="{79D46847-ADD4-4907-BB35-0D140362A508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923FA162-BBAD-4788-90F3-04BD3A608D7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3079332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0" end="1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8DFF4B0-0391-4A3A-9FC3-B85EF9AF53C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Gwersi</a:t>
            </a:r>
            <a:r>
              <a:rPr lang="en-GB" dirty="0"/>
              <a:t> a </a:t>
            </a:r>
            <a:r>
              <a:rPr lang="en-GB" dirty="0" err="1"/>
              <a:t>ddysgwyd</a:t>
            </a:r>
            <a:r>
              <a:rPr lang="en-GB" b="1" i="0" u="none" strike="noStrike" baseline="0" dirty="0">
                <a:latin typeface="Arial" panose="020B0604020202020204" pitchFamily="34" charset="0"/>
                <a:cs typeface="Arial" panose="020B0604020202020204" pitchFamily="34" charset="0"/>
              </a:rPr>
              <a:t>?</a:t>
            </a:r>
            <a:endParaRPr lang="en-GB" dirty="0"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496834F5-412B-45A3-870B-B71BCDA452C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GB" sz="2400" b="0" dirty="0">
                <a:solidFill>
                  <a:schemeClr val="tx1"/>
                </a:solidFill>
              </a:rPr>
              <a:t>Beth </a:t>
            </a:r>
            <a:r>
              <a:rPr lang="en-GB" sz="2400" b="0" dirty="0" err="1">
                <a:solidFill>
                  <a:schemeClr val="tx1"/>
                </a:solidFill>
              </a:rPr>
              <a:t>oedd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llwyddiannau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ymgyrch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endParaRPr lang="en-GB" sz="2400" b="0" dirty="0">
              <a:solidFill>
                <a:schemeClr val="tx1"/>
              </a:solidFill>
            </a:endParaRPr>
          </a:p>
          <a:p>
            <a:r>
              <a:rPr lang="en-GB" sz="2400" b="0" dirty="0">
                <a:solidFill>
                  <a:schemeClr val="tx1"/>
                </a:solidFill>
              </a:rPr>
              <a:t>Beth </a:t>
            </a:r>
            <a:r>
              <a:rPr lang="en-GB" sz="2400" b="0" dirty="0" err="1">
                <a:solidFill>
                  <a:schemeClr val="tx1"/>
                </a:solidFill>
              </a:rPr>
              <a:t>oedd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gwendidau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ymgyrch</a:t>
            </a:r>
            <a:r>
              <a:rPr lang="en-GB" sz="2400" b="0" dirty="0">
                <a:solidFill>
                  <a:schemeClr val="tx1"/>
                </a:solidFill>
              </a:rPr>
              <a:t>?</a:t>
            </a:r>
          </a:p>
          <a:p>
            <a:endParaRPr lang="en-GB" sz="2400" b="0" dirty="0">
              <a:solidFill>
                <a:schemeClr val="tx1"/>
              </a:solidFill>
            </a:endParaRPr>
          </a:p>
          <a:p>
            <a:r>
              <a:rPr lang="en-GB" sz="2400" b="0" dirty="0">
                <a:solidFill>
                  <a:schemeClr val="tx1"/>
                </a:solidFill>
              </a:rPr>
              <a:t>Beth </a:t>
            </a:r>
            <a:r>
              <a:rPr lang="en-GB" sz="2400" b="0" dirty="0" err="1">
                <a:solidFill>
                  <a:schemeClr val="tx1"/>
                </a:solidFill>
              </a:rPr>
              <a:t>fyddech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chi'n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ei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wneud</a:t>
            </a:r>
            <a:r>
              <a:rPr lang="en-GB" sz="2400" b="0" dirty="0">
                <a:solidFill>
                  <a:schemeClr val="tx1"/>
                </a:solidFill>
              </a:rPr>
              <a:t> yn </a:t>
            </a:r>
            <a:r>
              <a:rPr lang="en-GB" sz="2400" b="0" dirty="0" err="1">
                <a:solidFill>
                  <a:schemeClr val="tx1"/>
                </a:solidFill>
              </a:rPr>
              <a:t>wahanol</a:t>
            </a:r>
            <a:r>
              <a:rPr lang="en-GB" sz="2400" b="0" dirty="0">
                <a:solidFill>
                  <a:schemeClr val="tx1"/>
                </a:solidFill>
              </a:rPr>
              <a:t> y </a:t>
            </a:r>
            <a:r>
              <a:rPr lang="en-GB" sz="2400" b="0" dirty="0" err="1">
                <a:solidFill>
                  <a:schemeClr val="tx1"/>
                </a:solidFill>
              </a:rPr>
              <a:t>tro</a:t>
            </a:r>
            <a:r>
              <a:rPr lang="en-GB" sz="2400" b="0" dirty="0">
                <a:solidFill>
                  <a:schemeClr val="tx1"/>
                </a:solidFill>
              </a:rPr>
              <a:t> </a:t>
            </a:r>
            <a:r>
              <a:rPr lang="en-GB" sz="2400" b="0" dirty="0" err="1">
                <a:solidFill>
                  <a:schemeClr val="tx1"/>
                </a:solidFill>
              </a:rPr>
              <a:t>nesaf</a:t>
            </a:r>
            <a:r>
              <a:rPr lang="en-GB" sz="2400" b="0" dirty="0">
                <a:solidFill>
                  <a:schemeClr val="tx1"/>
                </a:solidFill>
              </a:rPr>
              <a:t>?
</a:t>
            </a:r>
            <a:endParaRPr lang="en-GB" dirty="0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1A5C30D-8518-42E7-B218-F321323C0FA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>
                <a:solidFill>
                  <a:srgbClr val="3C3C41"/>
                </a:solidFill>
              </a:rPr>
              <a:pPr/>
              <a:t>22</a:t>
            </a:fld>
            <a:endParaRPr lang="en-GB" dirty="0">
              <a:solidFill>
                <a:srgbClr val="3C3C41"/>
              </a:solidFill>
            </a:endParaRPr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C48DBF2E-D1FE-4427-9655-AFE40425EE42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3" name="Graphic 12" descr="Megaphone with solid fill">
              <a:extLst>
                <a:ext uri="{FF2B5EF4-FFF2-40B4-BE49-F238E27FC236}">
                  <a16:creationId xmlns:a16="http://schemas.microsoft.com/office/drawing/2014/main" id="{8FD1FEA0-3002-4E6D-BB50-F37311B0B38F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4" name="Graphic 13" descr="Mushroom with solid fill">
              <a:extLst>
                <a:ext uri="{FF2B5EF4-FFF2-40B4-BE49-F238E27FC236}">
                  <a16:creationId xmlns:a16="http://schemas.microsoft.com/office/drawing/2014/main" id="{97B71546-B11A-4ACD-AF43-AC5E67EF9EF5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pic>
        <p:nvPicPr>
          <p:cNvPr id="18438" name="Picture 6" descr="Teacher, Learning, School, Teaching, Classroom">
            <a:extLst>
              <a:ext uri="{FF2B5EF4-FFF2-40B4-BE49-F238E27FC236}">
                <a16:creationId xmlns:a16="http://schemas.microsoft.com/office/drawing/2014/main" id="{AD44E551-901E-4B8B-BB61-5498EE2A29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48444" y="1916833"/>
            <a:ext cx="5356877" cy="3571251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2C733306-8EBB-40F1-BA03-4E83D2CD161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84123215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9863C58-B06E-4D15-A5F9-4B7A7AAD478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i="0" u="none" strike="noStrike" baseline="0" dirty="0"/>
              <a:t>Mae offer a </a:t>
            </a:r>
            <a:r>
              <a:rPr lang="en-GB" i="0" u="none" strike="noStrike" baseline="0" dirty="0" err="1"/>
              <a:t>phlatfformau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poblogaidd</a:t>
            </a:r>
            <a:r>
              <a:rPr lang="en-GB" i="0" u="none" strike="noStrike" baseline="0" dirty="0"/>
              <a:t> y </a:t>
            </a:r>
            <a:r>
              <a:rPr lang="en-GB" i="0" u="none" strike="noStrike" baseline="0" dirty="0" err="1"/>
              <a:t>cyfryngau</a:t>
            </a:r>
            <a:r>
              <a:rPr lang="en-GB" i="0" u="none" strike="noStrike" baseline="0" dirty="0"/>
              <a:t> </a:t>
            </a:r>
            <a:r>
              <a:rPr lang="en-GB" i="0" u="none" strike="noStrike" baseline="0" dirty="0" err="1"/>
              <a:t>cymdeithasol</a:t>
            </a:r>
            <a:r>
              <a:rPr lang="en-GB" i="0" u="none" strike="noStrike" baseline="0" dirty="0"/>
              <a:t> yn </a:t>
            </a:r>
            <a:r>
              <a:rPr lang="en-GB" i="0" u="none" strike="noStrike" baseline="0" dirty="0" err="1"/>
              <a:t>cynnwys</a:t>
            </a:r>
            <a:r>
              <a:rPr lang="en-GB" i="0" u="none" strike="noStrike" baseline="0" dirty="0"/>
              <a:t>: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A4A721A-2512-40A3-9EAC-380296D18BC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•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Blogiau</a:t>
            </a:r>
            <a:endParaRPr lang="en-GB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• Facebook</a:t>
            </a: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• Twitter</a:t>
            </a: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• YouTube</a:t>
            </a: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• Vimeo</a:t>
            </a: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• Flickr</a:t>
            </a: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• Instagram</a:t>
            </a:r>
          </a:p>
          <a:p>
            <a:pPr algn="l"/>
            <a:r>
              <a:rPr lang="en-GB" b="0" i="0" u="none" strike="noStrike" baseline="0" dirty="0">
                <a:solidFill>
                  <a:schemeClr val="tx1"/>
                </a:solidFill>
              </a:rPr>
              <a:t>•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TikTok</a:t>
            </a:r>
            <a:endParaRPr lang="en-GB" b="0" i="0" u="none" strike="noStrike" baseline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7A157C59-DE62-478C-B872-DAF85B28B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3</a:t>
            </a:fld>
            <a:endParaRPr lang="en-GB" dirty="0"/>
          </a:p>
        </p:txBody>
      </p:sp>
      <p:pic>
        <p:nvPicPr>
          <p:cNvPr id="2050" name="Picture 2" descr="Person Holding Turned-on Android Smartphone">
            <a:extLst>
              <a:ext uri="{FF2B5EF4-FFF2-40B4-BE49-F238E27FC236}">
                <a16:creationId xmlns:a16="http://schemas.microsoft.com/office/drawing/2014/main" id="{92EBE942-1E2A-410D-A0F0-86BC56EF0C2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21623" y="2130374"/>
            <a:ext cx="6731374" cy="3787733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B768E955-31A4-4715-85D5-93486CFABBC5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3" name="Graphic 12" descr="Megaphone with solid fill">
              <a:extLst>
                <a:ext uri="{FF2B5EF4-FFF2-40B4-BE49-F238E27FC236}">
                  <a16:creationId xmlns:a16="http://schemas.microsoft.com/office/drawing/2014/main" id="{4170307D-C9D5-4EB6-9816-9E615F11D593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4" name="Graphic 13" descr="Mushroom with solid fill">
              <a:extLst>
                <a:ext uri="{FF2B5EF4-FFF2-40B4-BE49-F238E27FC236}">
                  <a16:creationId xmlns:a16="http://schemas.microsoft.com/office/drawing/2014/main" id="{7ECD57E2-1E40-42C8-89B4-FB1383C0D324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73AE8627-0399-4B5D-A38D-D2AE1705D3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375163425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8E6A4B-12BE-4DBA-8264-EFD6014EC99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dirty="0" err="1"/>
              <a:t>Eich</a:t>
            </a:r>
            <a:r>
              <a:rPr lang="en-GB" dirty="0"/>
              <a:t> </a:t>
            </a:r>
            <a:r>
              <a:rPr lang="en-GB" dirty="0" err="1"/>
              <a:t>tasg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447BFE4-6619-423E-AED5-EF26F398071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1" y="1916832"/>
            <a:ext cx="6393206" cy="4536356"/>
          </a:xfrm>
        </p:spPr>
        <p:txBody>
          <a:bodyPr/>
          <a:lstStyle/>
          <a:p>
            <a:r>
              <a:rPr lang="en-GB" dirty="0" err="1">
                <a:solidFill>
                  <a:schemeClr val="accent1"/>
                </a:solidFill>
              </a:rPr>
              <a:t>Dychmygwch</a:t>
            </a:r>
            <a:r>
              <a:rPr lang="en-GB" dirty="0">
                <a:solidFill>
                  <a:schemeClr val="accent1"/>
                </a:solidFill>
              </a:rPr>
              <a:t>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eich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bod yn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arbenigwyr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y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cyfryngau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 </a:t>
            </a:r>
            <a:r>
              <a:rPr lang="en-GB" i="0" u="none" strike="noStrike" baseline="0" dirty="0" err="1">
                <a:solidFill>
                  <a:schemeClr val="accent1"/>
                </a:solidFill>
              </a:rPr>
              <a:t>cymdeithasol</a:t>
            </a:r>
            <a:r>
              <a:rPr lang="en-GB" i="0" u="none" strike="noStrike" baseline="0" dirty="0">
                <a:solidFill>
                  <a:schemeClr val="accent1"/>
                </a:solidFill>
              </a:rPr>
              <a:t>.</a:t>
            </a:r>
          </a:p>
          <a:p>
            <a:endParaRPr lang="en-GB" b="0" dirty="0">
              <a:solidFill>
                <a:schemeClr val="tx1"/>
              </a:solidFill>
            </a:endParaRPr>
          </a:p>
          <a:p>
            <a:pPr algn="l"/>
            <a:r>
              <a:rPr lang="en-GB" b="0" i="0" u="none" strike="noStrike" baseline="0" dirty="0" err="1">
                <a:solidFill>
                  <a:schemeClr val="tx1"/>
                </a:solidFill>
              </a:rPr>
              <a:t>Hoffai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‘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cleient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’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dderbyn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cymorth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gynllunio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pharatoi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ymgyrch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dros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cyfryngau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cymdeithasol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er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mwyn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codi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ymwybyddiaeth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fater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neu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bwnc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amgylcheddol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drwy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blatfformau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cyfryngau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cymdeithasol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lleoliad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</a:t>
            </a:r>
            <a:endParaRPr lang="en-GB" b="0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994367EE-C079-46F7-B0E0-8DE920C36AC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4</a:t>
            </a:fld>
            <a:endParaRPr lang="en-GB" dirty="0"/>
          </a:p>
        </p:txBody>
      </p:sp>
      <p:grpSp>
        <p:nvGrpSpPr>
          <p:cNvPr id="12" name="Group 11">
            <a:extLst>
              <a:ext uri="{FF2B5EF4-FFF2-40B4-BE49-F238E27FC236}">
                <a16:creationId xmlns:a16="http://schemas.microsoft.com/office/drawing/2014/main" id="{8A993A03-431A-440D-B45F-8168F3680946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3" name="Graphic 12" descr="Megaphone with solid fill">
              <a:extLst>
                <a:ext uri="{FF2B5EF4-FFF2-40B4-BE49-F238E27FC236}">
                  <a16:creationId xmlns:a16="http://schemas.microsoft.com/office/drawing/2014/main" id="{9373BAAA-CFEE-482A-B756-D0C01224D11E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4" name="Graphic 13" descr="Mushroom with solid fill">
              <a:extLst>
                <a:ext uri="{FF2B5EF4-FFF2-40B4-BE49-F238E27FC236}">
                  <a16:creationId xmlns:a16="http://schemas.microsoft.com/office/drawing/2014/main" id="{273F4137-ABDA-486E-9B2F-25124ADB720B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pic>
        <p:nvPicPr>
          <p:cNvPr id="4100" name="Picture 4" descr="selective focus photography of woman reading book while sitting at bench">
            <a:extLst>
              <a:ext uri="{FF2B5EF4-FFF2-40B4-BE49-F238E27FC236}">
                <a16:creationId xmlns:a16="http://schemas.microsoft.com/office/drawing/2014/main" id="{54D78622-7BA1-457F-A7E8-3E4B7360B11F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997700" y="2034583"/>
            <a:ext cx="4762500" cy="3176588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72F35E69-6B04-49E6-B8E1-113FF019E5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76980936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7DED2E3-3A82-4831-A2DE-EBE66896386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31800" y="566224"/>
            <a:ext cx="8775700" cy="1223963"/>
          </a:xfrm>
        </p:spPr>
        <p:txBody>
          <a:bodyPr/>
          <a:lstStyle/>
          <a:p>
            <a:r>
              <a:rPr lang="en-GB" dirty="0" err="1"/>
              <a:t>Ymchwiliwch</a:t>
            </a:r>
            <a:r>
              <a:rPr lang="en-GB" dirty="0"/>
              <a:t> </a:t>
            </a:r>
            <a:r>
              <a:rPr lang="en-GB" dirty="0" err="1"/>
              <a:t>i'ch</a:t>
            </a:r>
            <a:r>
              <a:rPr lang="en-GB" dirty="0"/>
              <a:t> </a:t>
            </a:r>
            <a:r>
              <a:rPr lang="en-GB" dirty="0" err="1"/>
              <a:t>pwnc</a:t>
            </a:r>
            <a:r>
              <a:rPr lang="en-GB" dirty="0"/>
              <a:t>
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C5C8DF90-BEA9-4D8C-A285-D0E11F2E115B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76860" y="2003913"/>
            <a:ext cx="11638280" cy="453635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Am </a:t>
            </a:r>
            <a:r>
              <a:rPr lang="en-GB" b="0" dirty="0" err="1">
                <a:solidFill>
                  <a:schemeClr val="tx1"/>
                </a:solidFill>
              </a:rPr>
              <a:t>bwy</a:t>
            </a:r>
            <a:r>
              <a:rPr lang="en-GB" b="0" dirty="0">
                <a:solidFill>
                  <a:schemeClr val="tx1"/>
                </a:solidFill>
              </a:rPr>
              <a:t> neu </a:t>
            </a:r>
            <a:r>
              <a:rPr lang="en-GB" b="0" dirty="0" err="1">
                <a:solidFill>
                  <a:schemeClr val="tx1"/>
                </a:solidFill>
              </a:rPr>
              <a:t>beth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mae’r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ymgyrch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bwy</a:t>
            </a:r>
            <a:r>
              <a:rPr lang="en-GB" b="0" dirty="0">
                <a:solidFill>
                  <a:schemeClr val="tx1"/>
                </a:solidFill>
              </a:rPr>
              <a:t> neu </a:t>
            </a:r>
            <a:r>
              <a:rPr lang="en-GB" b="0" dirty="0" err="1">
                <a:solidFill>
                  <a:schemeClr val="tx1"/>
                </a:solidFill>
              </a:rPr>
              <a:t>beth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mae’n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effeithio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sydd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 neu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hyn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bryd</a:t>
            </a:r>
            <a:r>
              <a:rPr lang="en-GB" b="0" dirty="0">
                <a:solidFill>
                  <a:schemeClr val="tx1"/>
                </a:solidFill>
              </a:rPr>
              <a:t>? Beth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hyn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olygu</a:t>
            </a:r>
            <a:r>
              <a:rPr lang="en-GB" b="0" dirty="0">
                <a:solidFill>
                  <a:schemeClr val="tx1"/>
                </a:solidFill>
              </a:rPr>
              <a:t>? Beth </a:t>
            </a:r>
            <a:r>
              <a:rPr lang="en-GB" b="0" dirty="0" err="1">
                <a:solidFill>
                  <a:schemeClr val="tx1"/>
                </a:solidFill>
              </a:rPr>
              <a:t>yw’r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ffeithiau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allweddol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Beth </a:t>
            </a:r>
            <a:r>
              <a:rPr lang="en-GB" b="0" dirty="0" err="1">
                <a:solidFill>
                  <a:schemeClr val="tx1"/>
                </a:solidFill>
              </a:rPr>
              <a:t>sydd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, neu </a:t>
            </a:r>
            <a:r>
              <a:rPr lang="en-GB" b="0" dirty="0" err="1">
                <a:solidFill>
                  <a:schemeClr val="tx1"/>
                </a:solidFill>
              </a:rPr>
              <a:t>beth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hyn</a:t>
            </a:r>
            <a:r>
              <a:rPr lang="en-GB" b="0" dirty="0">
                <a:solidFill>
                  <a:schemeClr val="tx1"/>
                </a:solidFill>
              </a:rPr>
              <a:t> o </a:t>
            </a:r>
            <a:r>
              <a:rPr lang="en-GB" b="0" dirty="0" err="1">
                <a:solidFill>
                  <a:schemeClr val="tx1"/>
                </a:solidFill>
              </a:rPr>
              <a:t>bryd</a:t>
            </a:r>
            <a:r>
              <a:rPr lang="en-GB" b="0" dirty="0">
                <a:solidFill>
                  <a:schemeClr val="tx1"/>
                </a:solidFill>
              </a:rPr>
              <a:t>? A </a:t>
            </a:r>
            <a:r>
              <a:rPr lang="en-GB" b="0" dirty="0" err="1">
                <a:solidFill>
                  <a:schemeClr val="tx1"/>
                </a:solidFill>
              </a:rPr>
              <a:t>yw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bod yn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 am </a:t>
            </a:r>
            <a:r>
              <a:rPr lang="en-GB" b="0" dirty="0" err="1">
                <a:solidFill>
                  <a:schemeClr val="tx1"/>
                </a:solidFill>
              </a:rPr>
              <a:t>gyfnod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hir</a:t>
            </a:r>
            <a:r>
              <a:rPr lang="en-GB" b="0" dirty="0">
                <a:solidFill>
                  <a:schemeClr val="tx1"/>
                </a:solidFill>
              </a:rPr>
              <a:t>? A </a:t>
            </a:r>
            <a:r>
              <a:rPr lang="en-GB" b="0" dirty="0" err="1">
                <a:solidFill>
                  <a:schemeClr val="tx1"/>
                </a:solidFill>
              </a:rPr>
              <a:t>yw’n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ffenomen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newydd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 dirty="0" err="1">
                <a:solidFill>
                  <a:schemeClr val="tx1"/>
                </a:solidFill>
              </a:rPr>
              <a:t>Ble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? A </a:t>
            </a:r>
            <a:r>
              <a:rPr lang="en-GB" b="0" dirty="0" err="1">
                <a:solidFill>
                  <a:schemeClr val="tx1"/>
                </a:solidFill>
              </a:rPr>
              <a:t>yw’n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fater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lleol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Cenedlaethol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Rhyngwladol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Pam </a:t>
            </a:r>
            <a:r>
              <a:rPr lang="en-GB" b="0" dirty="0" err="1">
                <a:solidFill>
                  <a:schemeClr val="tx1"/>
                </a:solidFill>
              </a:rPr>
              <a:t>mae’n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 neu pam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wedi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digwydd</a:t>
            </a:r>
            <a:r>
              <a:rPr lang="en-GB" b="0" dirty="0">
                <a:solidFill>
                  <a:schemeClr val="tx1"/>
                </a:solidFill>
              </a:rPr>
              <a:t>? Pam </a:t>
            </a:r>
            <a:r>
              <a:rPr lang="en-GB" b="0" dirty="0" err="1">
                <a:solidFill>
                  <a:schemeClr val="tx1"/>
                </a:solidFill>
              </a:rPr>
              <a:t>mae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angen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cyhoedd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wybod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amdano</a:t>
            </a:r>
            <a:r>
              <a:rPr lang="en-GB" b="0" dirty="0">
                <a:solidFill>
                  <a:schemeClr val="tx1"/>
                </a:solidFill>
              </a:rPr>
              <a:t>?</a:t>
            </a:r>
          </a:p>
          <a:p>
            <a:pPr marL="457200" indent="-457200">
              <a:buFont typeface="+mj-lt"/>
              <a:buAutoNum type="arabicPeriod"/>
            </a:pPr>
            <a:r>
              <a:rPr lang="en-GB" b="0" dirty="0">
                <a:solidFill>
                  <a:schemeClr val="tx1"/>
                </a:solidFill>
              </a:rPr>
              <a:t>Sut </a:t>
            </a:r>
            <a:r>
              <a:rPr lang="en-GB" b="0" dirty="0" err="1">
                <a:solidFill>
                  <a:schemeClr val="tx1"/>
                </a:solidFill>
              </a:rPr>
              <a:t>allwch</a:t>
            </a:r>
            <a:r>
              <a:rPr lang="en-GB" b="0" dirty="0">
                <a:solidFill>
                  <a:schemeClr val="tx1"/>
                </a:solidFill>
              </a:rPr>
              <a:t> chi </a:t>
            </a:r>
            <a:r>
              <a:rPr lang="en-GB" b="0" dirty="0" err="1">
                <a:solidFill>
                  <a:schemeClr val="tx1"/>
                </a:solidFill>
              </a:rPr>
              <a:t>annog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pobl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gymryd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rhan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yr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ymgyrch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Ydych</a:t>
            </a:r>
            <a:r>
              <a:rPr lang="en-GB" b="0" dirty="0">
                <a:solidFill>
                  <a:schemeClr val="tx1"/>
                </a:solidFill>
              </a:rPr>
              <a:t> chi </a:t>
            </a:r>
            <a:r>
              <a:rPr lang="en-GB" b="0" dirty="0" err="1">
                <a:solidFill>
                  <a:schemeClr val="tx1"/>
                </a:solidFill>
              </a:rPr>
              <a:t>eisio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bobl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weithredu</a:t>
            </a:r>
            <a:r>
              <a:rPr lang="en-GB" b="0" dirty="0">
                <a:solidFill>
                  <a:schemeClr val="tx1"/>
                </a:solidFill>
              </a:rPr>
              <a:t>? Dysgu </a:t>
            </a:r>
            <a:r>
              <a:rPr lang="en-GB" b="0" dirty="0" err="1">
                <a:solidFill>
                  <a:schemeClr val="tx1"/>
                </a:solidFill>
              </a:rPr>
              <a:t>rhywbeth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newydd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Newid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harferion</a:t>
            </a:r>
            <a:r>
              <a:rPr lang="en-GB" b="0" dirty="0">
                <a:solidFill>
                  <a:schemeClr val="tx1"/>
                </a:solidFill>
              </a:rPr>
              <a:t>?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94080C6-01E1-471A-976D-CAB1518ADC2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5</a:t>
            </a:fld>
            <a:endParaRPr lang="en-GB" dirty="0"/>
          </a:p>
        </p:txBody>
      </p:sp>
      <p:pic>
        <p:nvPicPr>
          <p:cNvPr id="6" name="Graphic 5" descr="Desk with solid fill">
            <a:extLst>
              <a:ext uri="{FF2B5EF4-FFF2-40B4-BE49-F238E27FC236}">
                <a16:creationId xmlns:a16="http://schemas.microsoft.com/office/drawing/2014/main" id="{31E5C221-99B5-49EF-8F16-32E3C3B9817F}"/>
              </a:ext>
            </a:extLst>
          </p:cNvPr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3"/>
              </a:ext>
            </a:extLst>
          </a:blip>
          <a:stretch>
            <a:fillRect/>
          </a:stretch>
        </p:blipFill>
        <p:spPr>
          <a:xfrm>
            <a:off x="5125334" y="196456"/>
            <a:ext cx="1941331" cy="1941331"/>
          </a:xfrm>
          <a:prstGeom prst="rect">
            <a:avLst/>
          </a:prstGeom>
        </p:spPr>
      </p:pic>
      <p:grpSp>
        <p:nvGrpSpPr>
          <p:cNvPr id="13" name="Group 12">
            <a:extLst>
              <a:ext uri="{FF2B5EF4-FFF2-40B4-BE49-F238E27FC236}">
                <a16:creationId xmlns:a16="http://schemas.microsoft.com/office/drawing/2014/main" id="{D16A415B-1E97-47BD-B56F-69FF03851E26}"/>
              </a:ext>
            </a:extLst>
          </p:cNvPr>
          <p:cNvGrpSpPr/>
          <p:nvPr/>
        </p:nvGrpSpPr>
        <p:grpSpPr>
          <a:xfrm>
            <a:off x="10089926" y="5956301"/>
            <a:ext cx="1825214" cy="914400"/>
            <a:chOff x="10138469" y="5995988"/>
            <a:chExt cx="1825214" cy="914400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C69F6BEC-5C2C-48BA-A375-F146D6489E36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5" name="Graphic 14" descr="Mushroom with solid fill">
              <a:extLst>
                <a:ext uri="{FF2B5EF4-FFF2-40B4-BE49-F238E27FC236}">
                  <a16:creationId xmlns:a16="http://schemas.microsoft.com/office/drawing/2014/main" id="{6A17C3D4-DBDE-4F19-980E-231C0F438ADD}"/>
                </a:ext>
              </a:extLst>
            </p:cNvPr>
            <p:cNvPicPr>
              <a:picLocks noChangeAspect="1"/>
            </p:cNvPicPr>
            <p:nvPr/>
          </p:nvPicPr>
          <p:blipFill>
            <a:blip r:embed="rId6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7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1D433DD8-B398-4D47-B192-765037B591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246371429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l"/>
            <a:r>
              <a:rPr lang="en-GB" b="1" i="0" u="none" strike="noStrike" baseline="0" dirty="0" err="1"/>
              <a:t>Gosodwch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amcanion</a:t>
            </a:r>
            <a:r>
              <a:rPr lang="en-GB" b="1" i="0" u="none" strike="noStrike" baseline="0" dirty="0"/>
              <a:t> CAMPUS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eich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ymgyrch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dros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cyfryngau</a:t>
            </a:r>
            <a:r>
              <a:rPr lang="en-GB" dirty="0"/>
              <a:t> </a:t>
            </a:r>
            <a:r>
              <a:rPr lang="en-GB" b="1" i="0" u="none" strike="noStrike" baseline="0" dirty="0" err="1"/>
              <a:t>cymdeithasol</a:t>
            </a:r>
            <a:endParaRPr lang="en-GB" dirty="0"/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GB" b="1" kern="1200" dirty="0" err="1">
                <a:solidFill>
                  <a:schemeClr val="accent1"/>
                </a:solidFill>
              </a:rPr>
              <a:t>Gwnewch</a:t>
            </a:r>
            <a:r>
              <a:rPr lang="en-GB" b="1" kern="1200" dirty="0">
                <a:solidFill>
                  <a:schemeClr val="accent1"/>
                </a:solidFill>
              </a:rPr>
              <a:t> yn </a:t>
            </a:r>
            <a:r>
              <a:rPr lang="en-GB" b="1" kern="1200" dirty="0" err="1">
                <a:solidFill>
                  <a:schemeClr val="accent1"/>
                </a:solidFill>
              </a:rPr>
              <a:t>siŵr</a:t>
            </a:r>
            <a:r>
              <a:rPr lang="en-GB" b="1" kern="1200" dirty="0">
                <a:solidFill>
                  <a:schemeClr val="accent1"/>
                </a:solidFill>
              </a:rPr>
              <a:t> bod </a:t>
            </a:r>
            <a:r>
              <a:rPr lang="en-GB" b="1" kern="1200" dirty="0" err="1">
                <a:solidFill>
                  <a:schemeClr val="accent1"/>
                </a:solidFill>
              </a:rPr>
              <a:t>eich</a:t>
            </a:r>
            <a:r>
              <a:rPr lang="en-GB" b="1" kern="1200" dirty="0">
                <a:solidFill>
                  <a:schemeClr val="accent1"/>
                </a:solidFill>
              </a:rPr>
              <a:t> </a:t>
            </a:r>
            <a:r>
              <a:rPr lang="en-GB" b="1" kern="1200" dirty="0" err="1">
                <a:solidFill>
                  <a:schemeClr val="accent1"/>
                </a:solidFill>
              </a:rPr>
              <a:t>amcanion</a:t>
            </a:r>
            <a:r>
              <a:rPr lang="en-GB" b="1" kern="1200" dirty="0">
                <a:solidFill>
                  <a:schemeClr val="accent1"/>
                </a:solidFill>
              </a:rPr>
              <a:t> yn:</a:t>
            </a: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GB" dirty="0">
                <a:solidFill>
                  <a:schemeClr val="tx1"/>
                </a:solidFill>
              </a:rPr>
              <a:t>C – </a:t>
            </a:r>
            <a:r>
              <a:rPr lang="en-GB" b="1" i="0" u="none" strike="noStrike" baseline="0" dirty="0" err="1">
                <a:solidFill>
                  <a:schemeClr val="tx1"/>
                </a:solidFill>
              </a:rPr>
              <a:t>Cyflawnadwy</a:t>
            </a:r>
            <a:endParaRPr lang="en-GB" b="1" i="0" u="none" strike="noStrike" baseline="0" dirty="0">
              <a:solidFill>
                <a:schemeClr val="tx1"/>
              </a:solidFill>
            </a:endParaRPr>
          </a:p>
          <a:p>
            <a:pPr algn="l"/>
            <a:endParaRPr lang="en-GB" sz="1200" dirty="0">
              <a:solidFill>
                <a:schemeClr val="tx1"/>
              </a:solidFill>
            </a:endParaRPr>
          </a:p>
          <a:p>
            <a:pPr algn="l"/>
            <a:r>
              <a:rPr lang="en-GB" b="1" i="0" u="none" strike="noStrike" baseline="0" dirty="0">
                <a:solidFill>
                  <a:schemeClr val="tx1"/>
                </a:solidFill>
              </a:rPr>
              <a:t>A - </a:t>
            </a:r>
            <a:r>
              <a:rPr lang="en-GB" b="1" i="0" u="none" strike="noStrike" baseline="0" dirty="0" err="1">
                <a:solidFill>
                  <a:schemeClr val="tx1"/>
                </a:solidFill>
              </a:rPr>
              <a:t>Amser</a:t>
            </a:r>
            <a:r>
              <a:rPr lang="en-GB" b="1" i="0" u="none" strike="noStrike" baseline="0" dirty="0">
                <a:solidFill>
                  <a:schemeClr val="tx1"/>
                </a:solidFill>
              </a:rPr>
              <a:t> </a:t>
            </a:r>
          </a:p>
          <a:p>
            <a:pPr algn="l"/>
            <a:endParaRPr lang="en-GB" sz="1200" dirty="0">
              <a:solidFill>
                <a:schemeClr val="tx1"/>
              </a:solidFill>
            </a:endParaRPr>
          </a:p>
          <a:p>
            <a:pPr algn="l"/>
            <a:r>
              <a:rPr lang="en-GB" b="1" i="0" u="none" strike="noStrike" baseline="0" dirty="0">
                <a:solidFill>
                  <a:schemeClr val="tx1"/>
                </a:solidFill>
              </a:rPr>
              <a:t>M – </a:t>
            </a:r>
            <a:r>
              <a:rPr lang="en-GB" b="1" i="0" u="none" strike="noStrike" baseline="0" dirty="0" err="1">
                <a:solidFill>
                  <a:schemeClr val="tx1"/>
                </a:solidFill>
              </a:rPr>
              <a:t>Mesuradwy</a:t>
            </a:r>
            <a:endParaRPr lang="en-GB" b="1" i="0" u="none" strike="noStrike" baseline="0" dirty="0">
              <a:solidFill>
                <a:schemeClr val="tx1"/>
              </a:solidFill>
            </a:endParaRPr>
          </a:p>
          <a:p>
            <a:pPr algn="l"/>
            <a:endParaRPr lang="en-GB" sz="1200" dirty="0">
              <a:solidFill>
                <a:schemeClr val="tx1"/>
              </a:solidFill>
            </a:endParaRPr>
          </a:p>
          <a:p>
            <a:pPr algn="l"/>
            <a:r>
              <a:rPr lang="en-GB" dirty="0">
                <a:solidFill>
                  <a:schemeClr val="tx1"/>
                </a:solidFill>
              </a:rPr>
              <a:t>P – </a:t>
            </a:r>
            <a:r>
              <a:rPr lang="en-GB" dirty="0" err="1">
                <a:solidFill>
                  <a:schemeClr val="tx1"/>
                </a:solidFill>
              </a:rPr>
              <a:t>Penodol</a:t>
            </a:r>
            <a:endParaRPr lang="en-GB" dirty="0">
              <a:solidFill>
                <a:schemeClr val="tx1"/>
              </a:solidFill>
            </a:endParaRPr>
          </a:p>
          <a:p>
            <a:pPr algn="l"/>
            <a:endParaRPr lang="en-GB" sz="1200" dirty="0">
              <a:solidFill>
                <a:schemeClr val="tx1"/>
              </a:solidFill>
            </a:endParaRPr>
          </a:p>
          <a:p>
            <a:pPr algn="l"/>
            <a:r>
              <a:rPr lang="en-GB" dirty="0">
                <a:solidFill>
                  <a:schemeClr val="tx1"/>
                </a:solidFill>
              </a:rPr>
              <a:t>P - </a:t>
            </a:r>
            <a:r>
              <a:rPr lang="en-GB" b="1" i="0" u="none" strike="noStrike" baseline="0" dirty="0" err="1">
                <a:solidFill>
                  <a:schemeClr val="tx1"/>
                </a:solidFill>
              </a:rPr>
              <a:t>Perthnasol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C475C4D7-91E2-4C84-BD7B-D43F9054E24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6</a:t>
            </a:fld>
            <a:endParaRPr lang="en-GB" dirty="0"/>
          </a:p>
        </p:txBody>
      </p:sp>
      <p:pic>
        <p:nvPicPr>
          <p:cNvPr id="3074" name="Picture 2" descr="Selective Focus Photo of Person Writing">
            <a:extLst>
              <a:ext uri="{FF2B5EF4-FFF2-40B4-BE49-F238E27FC236}">
                <a16:creationId xmlns:a16="http://schemas.microsoft.com/office/drawing/2014/main" id="{198B4C88-ABB0-43B1-9B76-F1058E0B0BC5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485666" y="1969001"/>
            <a:ext cx="5346723" cy="3564482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D56388C0-5A66-490B-A518-27509FD00076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3" name="Graphic 12" descr="Megaphone with solid fill">
              <a:extLst>
                <a:ext uri="{FF2B5EF4-FFF2-40B4-BE49-F238E27FC236}">
                  <a16:creationId xmlns:a16="http://schemas.microsoft.com/office/drawing/2014/main" id="{9D68597E-E667-4BB8-9606-88E4DB25402B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4" name="Graphic 13" descr="Mushroom with solid fill">
              <a:extLst>
                <a:ext uri="{FF2B5EF4-FFF2-40B4-BE49-F238E27FC236}">
                  <a16:creationId xmlns:a16="http://schemas.microsoft.com/office/drawing/2014/main" id="{C1E345F7-30B7-4FA5-A032-C15C01E06073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2E306454-9DC6-4DC9-A423-B350AF7D925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15183998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Gosodwch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amcanion</a:t>
            </a:r>
            <a:r>
              <a:rPr lang="en-GB" b="1" i="0" u="none" strike="noStrike" baseline="0" dirty="0"/>
              <a:t> CAMPUS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eich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ymgyrch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dros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cyfryngau</a:t>
            </a:r>
            <a:r>
              <a:rPr lang="en-GB" dirty="0"/>
              <a:t> </a:t>
            </a:r>
            <a:r>
              <a:rPr lang="en-GB" b="1" i="0" u="none" strike="noStrike" baseline="0" dirty="0" err="1"/>
              <a:t>cymdeithasol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GB" b="1" kern="1200" dirty="0" err="1">
                <a:solidFill>
                  <a:schemeClr val="accent1"/>
                </a:solidFill>
              </a:rPr>
              <a:t>Gwnewch</a:t>
            </a:r>
            <a:r>
              <a:rPr lang="en-GB" b="1" kern="1200" dirty="0">
                <a:solidFill>
                  <a:schemeClr val="accent1"/>
                </a:solidFill>
              </a:rPr>
              <a:t> yn </a:t>
            </a:r>
            <a:r>
              <a:rPr lang="en-GB" b="1" kern="1200" dirty="0" err="1">
                <a:solidFill>
                  <a:schemeClr val="accent1"/>
                </a:solidFill>
              </a:rPr>
              <a:t>siŵr</a:t>
            </a:r>
            <a:r>
              <a:rPr lang="en-GB" b="1" kern="1200" dirty="0">
                <a:solidFill>
                  <a:schemeClr val="accent1"/>
                </a:solidFill>
              </a:rPr>
              <a:t> bod </a:t>
            </a:r>
            <a:r>
              <a:rPr lang="en-GB" b="1" kern="1200" dirty="0" err="1">
                <a:solidFill>
                  <a:schemeClr val="accent1"/>
                </a:solidFill>
              </a:rPr>
              <a:t>eich</a:t>
            </a:r>
            <a:r>
              <a:rPr lang="en-GB" b="1" kern="1200" dirty="0">
                <a:solidFill>
                  <a:schemeClr val="accent1"/>
                </a:solidFill>
              </a:rPr>
              <a:t> </a:t>
            </a:r>
            <a:r>
              <a:rPr lang="en-GB" b="1" kern="1200" dirty="0" err="1">
                <a:solidFill>
                  <a:schemeClr val="accent1"/>
                </a:solidFill>
              </a:rPr>
              <a:t>amcanion</a:t>
            </a:r>
            <a:r>
              <a:rPr lang="en-GB" b="1" kern="1200" dirty="0">
                <a:solidFill>
                  <a:schemeClr val="accent1"/>
                </a:solidFill>
              </a:rPr>
              <a:t> yn:</a:t>
            </a:r>
          </a:p>
          <a:p>
            <a:pPr algn="l"/>
            <a:endParaRPr lang="en-GB" b="1" kern="1200" dirty="0">
              <a:solidFill>
                <a:schemeClr val="tx1"/>
              </a:solidFill>
            </a:endParaRPr>
          </a:p>
          <a:p>
            <a:pPr algn="l"/>
            <a:r>
              <a:rPr lang="en-GB" b="1" i="0" u="none" strike="noStrike" baseline="0" dirty="0" err="1">
                <a:solidFill>
                  <a:schemeClr val="tx1"/>
                </a:solidFill>
              </a:rPr>
              <a:t>Cyflawnadwy</a:t>
            </a:r>
            <a:r>
              <a:rPr lang="en-GB" b="1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- Does dim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diben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ceisio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cynllunio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ymgyrch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godi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ymwybyddiaeth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bwysigrwydd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arbed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dŵr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ddiogelu’r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amgylchedd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chyflenwadau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dŵr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ledled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byd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dyfodol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 Er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fod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nod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gwych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byddai’n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anodd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iawn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cyflawni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 Beth am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geisio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codi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ymwybyddiaeth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ymhlith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rhieni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dysgwyr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sy’n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gysylltiedig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a’ch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lleoliad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?</a:t>
            </a:r>
          </a:p>
          <a:p>
            <a:pPr algn="l"/>
            <a:endParaRPr lang="en-GB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1" i="0" u="none" strike="noStrike" baseline="0" dirty="0" err="1">
                <a:solidFill>
                  <a:schemeClr val="tx1"/>
                </a:solidFill>
              </a:rPr>
              <a:t>Amser</a:t>
            </a:r>
            <a:r>
              <a:rPr lang="en-GB" b="1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–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hyn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ydych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wedi’i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gynllunio’n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gyflawnadwy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amser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gennych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?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Gosodwch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derfynau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amser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gwblhau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tasgau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FCAD5AE-3E81-4F0C-A16C-8F193AC30ED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7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6D948E9C-4186-44B8-BCEA-456750E9F4EF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0B0D4A57-01CD-4E37-ADC0-529805404F4C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5" name="Graphic 14" descr="Mushroom with solid fill">
              <a:extLst>
                <a:ext uri="{FF2B5EF4-FFF2-40B4-BE49-F238E27FC236}">
                  <a16:creationId xmlns:a16="http://schemas.microsoft.com/office/drawing/2014/main" id="{C8A21104-A5C9-462E-9FC1-BD47563AC05A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A2141837-649C-48B5-B2F4-8E9AB74B60E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  <p:pic>
        <p:nvPicPr>
          <p:cNvPr id="11" name="Graphic 10" descr="Stopwatch 66% with solid fill">
            <a:extLst>
              <a:ext uri="{FF2B5EF4-FFF2-40B4-BE49-F238E27FC236}">
                <a16:creationId xmlns:a16="http://schemas.microsoft.com/office/drawing/2014/main" id="{EDC0E507-6BFE-4831-927F-65C09C6FCBD2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98888" y="4455361"/>
            <a:ext cx="1215189" cy="121518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515120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4D52BA2-111A-4FB9-829D-40C015024A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Gosodwch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amcanion</a:t>
            </a:r>
            <a:r>
              <a:rPr lang="en-GB" b="1" i="0" u="none" strike="noStrike" baseline="0" dirty="0"/>
              <a:t> CAMPUS </a:t>
            </a:r>
            <a:r>
              <a:rPr lang="en-GB" b="1" i="0" u="none" strike="noStrike" baseline="0" dirty="0" err="1"/>
              <a:t>ar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gyfer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eich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ymgyrch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dros</a:t>
            </a:r>
            <a:r>
              <a:rPr lang="en-GB" b="1" i="0" u="none" strike="noStrike" baseline="0" dirty="0"/>
              <a:t> y </a:t>
            </a:r>
            <a:r>
              <a:rPr lang="en-GB" b="1" i="0" u="none" strike="noStrike" baseline="0" dirty="0" err="1"/>
              <a:t>cyfryngau</a:t>
            </a:r>
            <a:r>
              <a:rPr lang="en-GB" dirty="0"/>
              <a:t> </a:t>
            </a:r>
            <a:r>
              <a:rPr lang="en-GB" b="1" i="0" u="none" strike="noStrike" baseline="0" dirty="0" err="1"/>
              <a:t>cymdeithasol</a:t>
            </a:r>
            <a:endParaRPr lang="en-GB" dirty="0">
              <a:latin typeface="+mn-lt"/>
            </a:endParaRP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37DD326-C6F4-4086-980E-9BD3D12E7E2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algn="l"/>
            <a:r>
              <a:rPr lang="en-GB" b="1" kern="1200" dirty="0" err="1">
                <a:solidFill>
                  <a:schemeClr val="accent1"/>
                </a:solidFill>
              </a:rPr>
              <a:t>Gwnewch</a:t>
            </a:r>
            <a:r>
              <a:rPr lang="en-GB" b="1" kern="1200" dirty="0">
                <a:solidFill>
                  <a:schemeClr val="accent1"/>
                </a:solidFill>
              </a:rPr>
              <a:t> yn </a:t>
            </a:r>
            <a:r>
              <a:rPr lang="en-GB" b="1" kern="1200" dirty="0" err="1">
                <a:solidFill>
                  <a:schemeClr val="accent1"/>
                </a:solidFill>
              </a:rPr>
              <a:t>siŵr</a:t>
            </a:r>
            <a:r>
              <a:rPr lang="en-GB" b="1" kern="1200" dirty="0">
                <a:solidFill>
                  <a:schemeClr val="accent1"/>
                </a:solidFill>
              </a:rPr>
              <a:t> bod </a:t>
            </a:r>
            <a:r>
              <a:rPr lang="en-GB" b="1" kern="1200" dirty="0" err="1">
                <a:solidFill>
                  <a:schemeClr val="accent1"/>
                </a:solidFill>
              </a:rPr>
              <a:t>eich</a:t>
            </a:r>
            <a:r>
              <a:rPr lang="en-GB" b="1" kern="1200" dirty="0">
                <a:solidFill>
                  <a:schemeClr val="accent1"/>
                </a:solidFill>
              </a:rPr>
              <a:t> </a:t>
            </a:r>
            <a:r>
              <a:rPr lang="en-GB" b="1" kern="1200" dirty="0" err="1">
                <a:solidFill>
                  <a:schemeClr val="accent1"/>
                </a:solidFill>
              </a:rPr>
              <a:t>amcanion</a:t>
            </a:r>
            <a:r>
              <a:rPr lang="en-GB" b="1" kern="1200" dirty="0">
                <a:solidFill>
                  <a:schemeClr val="accent1"/>
                </a:solidFill>
              </a:rPr>
              <a:t> yn:</a:t>
            </a:r>
          </a:p>
          <a:p>
            <a:pPr algn="l"/>
            <a:endParaRPr lang="en-GB" dirty="0">
              <a:solidFill>
                <a:schemeClr val="tx1"/>
              </a:solidFill>
            </a:endParaRPr>
          </a:p>
          <a:p>
            <a:pPr algn="l"/>
            <a:r>
              <a:rPr lang="en-GB" b="1" i="0" u="none" strike="noStrike" baseline="0" dirty="0" err="1">
                <a:solidFill>
                  <a:schemeClr val="tx1"/>
                </a:solidFill>
              </a:rPr>
              <a:t>Mesuradwy</a:t>
            </a:r>
            <a:r>
              <a:rPr lang="en-GB" b="1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-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Rydym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am weld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cynnydd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5% yn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nifer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dilynwyr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Twitter.</a:t>
            </a:r>
          </a:p>
          <a:p>
            <a:pPr algn="l"/>
            <a:endParaRPr lang="en-GB" sz="1200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1" i="0" u="none" strike="noStrike" baseline="0" dirty="0" err="1">
                <a:solidFill>
                  <a:schemeClr val="tx1"/>
                </a:solidFill>
              </a:rPr>
              <a:t>Penodol</a:t>
            </a:r>
            <a:r>
              <a:rPr lang="en-GB" b="1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-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Rydym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am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gynnal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ymgyrch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dros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cyfryngau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cymdeithasol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godi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ymwybyddiaeth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bwysigrwydd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arbed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dŵr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helpu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ddiogelu’r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amgylchedd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a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chyflenwadau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dŵr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yn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dyfodol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</a:t>
            </a:r>
          </a:p>
          <a:p>
            <a:pPr algn="l"/>
            <a:endParaRPr lang="en-GB" sz="1200" b="0" i="0" u="none" strike="noStrike" baseline="0" dirty="0">
              <a:solidFill>
                <a:schemeClr val="tx1"/>
              </a:solidFill>
            </a:endParaRPr>
          </a:p>
          <a:p>
            <a:pPr algn="l"/>
            <a:r>
              <a:rPr lang="en-GB" b="1" i="0" u="none" strike="noStrike" baseline="0" dirty="0" err="1">
                <a:solidFill>
                  <a:schemeClr val="tx1"/>
                </a:solidFill>
              </a:rPr>
              <a:t>Perthnasol</a:t>
            </a:r>
            <a:r>
              <a:rPr lang="en-GB" b="1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–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diben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cynnal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ymgyrch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dros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y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cyfryngau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cymdeithasol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i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godi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ymwybyddiaeth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fater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neu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bwnc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amgylcheddol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Os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mai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eich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cynllun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codi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ymwybyddiaeth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o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fwyty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newydd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sy’n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agor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,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yna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nid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yw’n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i="0" u="none" strike="noStrike" baseline="0" dirty="0" err="1">
                <a:solidFill>
                  <a:schemeClr val="tx1"/>
                </a:solidFill>
              </a:rPr>
              <a:t>berthnasol</a:t>
            </a:r>
            <a:r>
              <a:rPr lang="en-GB" b="0" i="0" u="none" strike="noStrike" baseline="0" dirty="0">
                <a:solidFill>
                  <a:schemeClr val="tx1"/>
                </a:solidFill>
              </a:rPr>
              <a:t>.</a:t>
            </a:r>
            <a:endParaRPr lang="en-GB" b="1" kern="1200" dirty="0">
              <a:solidFill>
                <a:schemeClr val="tx1"/>
              </a:solidFill>
              <a:highlight>
                <a:srgbClr val="FFFF00"/>
              </a:highlight>
            </a:endParaRPr>
          </a:p>
          <a:p>
            <a:pPr algn="l"/>
            <a:endParaRPr lang="en-GB" sz="1200" dirty="0">
              <a:solidFill>
                <a:schemeClr val="tx1"/>
              </a:solidFill>
            </a:endParaRPr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1838184C-3732-44A6-97CD-7C290839895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8</a:t>
            </a:fld>
            <a:endParaRPr lang="en-GB" dirty="0"/>
          </a:p>
        </p:txBody>
      </p:sp>
      <p:grpSp>
        <p:nvGrpSpPr>
          <p:cNvPr id="13" name="Group 12">
            <a:extLst>
              <a:ext uri="{FF2B5EF4-FFF2-40B4-BE49-F238E27FC236}">
                <a16:creationId xmlns:a16="http://schemas.microsoft.com/office/drawing/2014/main" id="{BC00B0B1-E4BD-40FA-B34F-9FA1B6EC6B91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4" name="Graphic 13" descr="Megaphone with solid fill">
              <a:extLst>
                <a:ext uri="{FF2B5EF4-FFF2-40B4-BE49-F238E27FC236}">
                  <a16:creationId xmlns:a16="http://schemas.microsoft.com/office/drawing/2014/main" id="{593F596C-A9BA-441B-BB70-44825D11B631}"/>
                </a:ext>
              </a:extLst>
            </p:cNvPr>
            <p:cNvPicPr>
              <a:picLocks noChangeAspect="1"/>
            </p:cNvPicPr>
            <p:nvPr/>
          </p:nvPicPr>
          <p:blipFill>
            <a:blip r:embed="rId2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3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5" name="Graphic 14" descr="Mushroom with solid fill">
              <a:extLst>
                <a:ext uri="{FF2B5EF4-FFF2-40B4-BE49-F238E27FC236}">
                  <a16:creationId xmlns:a16="http://schemas.microsoft.com/office/drawing/2014/main" id="{763BD040-43C1-4E7C-ABD0-90F08BD59B4E}"/>
                </a:ext>
              </a:extLst>
            </p:cNvPr>
            <p:cNvPicPr>
              <a:picLocks noChangeAspect="1"/>
            </p:cNvPicPr>
            <p:nvPr/>
          </p:nvPicPr>
          <p:blipFill>
            <a:blip r:embed="rId4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5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462EEACC-9092-4393-BAD7-D4A4B477C08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  <p:pic>
        <p:nvPicPr>
          <p:cNvPr id="11" name="Graphic 10" descr="Ruler with solid fill">
            <a:extLst>
              <a:ext uri="{FF2B5EF4-FFF2-40B4-BE49-F238E27FC236}">
                <a16:creationId xmlns:a16="http://schemas.microsoft.com/office/drawing/2014/main" id="{69FC4BF2-C886-4073-9968-A02F32482069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  <a:ext uri="{96DAC541-7B7A-43D3-8B79-37D633B846F1}">
                <asvg:svgBlip xmlns:asvg="http://schemas.microsoft.com/office/drawing/2016/SVG/main" r:embed="rId7"/>
              </a:ext>
            </a:extLst>
          </a:blip>
          <a:stretch>
            <a:fillRect/>
          </a:stretch>
        </p:blipFill>
        <p:spPr>
          <a:xfrm>
            <a:off x="10880074" y="1916832"/>
            <a:ext cx="1083609" cy="108360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64781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476BE61-90DB-487D-B112-9F6FA3CA543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GB" b="1" i="0" u="none" strike="noStrike" baseline="0" dirty="0" err="1"/>
              <a:t>Negeseuon</a:t>
            </a:r>
            <a:r>
              <a:rPr lang="en-GB" b="1" i="0" u="none" strike="noStrike" baseline="0" dirty="0"/>
              <a:t> </a:t>
            </a:r>
            <a:r>
              <a:rPr lang="en-GB" b="1" i="0" u="none" strike="noStrike" baseline="0" dirty="0" err="1"/>
              <a:t>allweddol</a:t>
            </a:r>
            <a:r>
              <a:rPr lang="en-GB" dirty="0"/>
              <a:t>: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669A45A-D847-4C79-A53B-DB5ADDB6B2D2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31800" y="1916832"/>
            <a:ext cx="7668708" cy="4536356"/>
          </a:xfrm>
        </p:spPr>
        <p:txBody>
          <a:bodyPr/>
          <a:lstStyle/>
          <a:p>
            <a:pPr marL="457200" indent="-457200">
              <a:buFont typeface="+mj-lt"/>
              <a:buAutoNum type="arabicPeriod"/>
            </a:pPr>
            <a:r>
              <a:rPr lang="en-GB" dirty="0" err="1">
                <a:solidFill>
                  <a:schemeClr val="tx1"/>
                </a:solidFill>
              </a:rPr>
              <a:t>Cryno</a:t>
            </a:r>
            <a:r>
              <a:rPr lang="en-GB" dirty="0">
                <a:solidFill>
                  <a:schemeClr val="tx1"/>
                </a:solidFill>
              </a:rPr>
              <a:t>: </a:t>
            </a:r>
            <a:r>
              <a:rPr lang="en-GB" b="0" dirty="0" err="1">
                <a:solidFill>
                  <a:schemeClr val="tx1"/>
                </a:solidFill>
              </a:rPr>
              <a:t>Hawdd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deall</a:t>
            </a:r>
            <a:r>
              <a:rPr lang="en-GB" b="0" dirty="0">
                <a:solidFill>
                  <a:schemeClr val="tx1"/>
                </a:solidFill>
              </a:rPr>
              <a:t>? </a:t>
            </a:r>
            <a:r>
              <a:rPr lang="en-GB" b="0" dirty="0" err="1">
                <a:solidFill>
                  <a:schemeClr val="tx1"/>
                </a:solidFill>
              </a:rPr>
              <a:t>Sicrhewch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fod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eich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iaith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gryno</a:t>
            </a:r>
            <a:r>
              <a:rPr lang="en-GB" b="0" dirty="0">
                <a:solidFill>
                  <a:schemeClr val="tx1"/>
                </a:solidFill>
              </a:rPr>
              <a:t>, yn </a:t>
            </a:r>
            <a:r>
              <a:rPr lang="en-GB" b="0" dirty="0" err="1">
                <a:solidFill>
                  <a:schemeClr val="tx1"/>
                </a:solidFill>
              </a:rPr>
              <a:t>broffesiynol</a:t>
            </a:r>
            <a:r>
              <a:rPr lang="en-GB" b="0" dirty="0">
                <a:solidFill>
                  <a:schemeClr val="tx1"/>
                </a:solidFill>
              </a:rPr>
              <a:t> ac yn </a:t>
            </a:r>
            <a:r>
              <a:rPr lang="en-GB" b="0" dirty="0" err="1">
                <a:solidFill>
                  <a:schemeClr val="tx1"/>
                </a:solidFill>
              </a:rPr>
              <a:t>nodi’r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pwynt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gyflym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GB" sz="12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 err="1">
                <a:solidFill>
                  <a:schemeClr val="tx1"/>
                </a:solidFill>
              </a:rPr>
              <a:t>Syml</a:t>
            </a:r>
            <a:r>
              <a:rPr lang="en-GB" dirty="0">
                <a:solidFill>
                  <a:schemeClr val="tx1"/>
                </a:solidFill>
              </a:rPr>
              <a:t>: </a:t>
            </a:r>
            <a:r>
              <a:rPr lang="en-GB" b="0" dirty="0">
                <a:solidFill>
                  <a:schemeClr val="tx1"/>
                </a:solidFill>
              </a:rPr>
              <a:t>Iaith </a:t>
            </a:r>
            <a:r>
              <a:rPr lang="en-GB" b="0" dirty="0" err="1">
                <a:solidFill>
                  <a:schemeClr val="tx1"/>
                </a:solidFill>
              </a:rPr>
              <a:t>syml</a:t>
            </a:r>
            <a:r>
              <a:rPr lang="en-GB" b="0" dirty="0">
                <a:solidFill>
                  <a:schemeClr val="tx1"/>
                </a:solidFill>
              </a:rPr>
              <a:t>; dim </a:t>
            </a:r>
            <a:r>
              <a:rPr lang="en-GB" b="0" dirty="0" err="1">
                <a:solidFill>
                  <a:schemeClr val="tx1"/>
                </a:solidFill>
              </a:rPr>
              <a:t>llawer</a:t>
            </a:r>
            <a:r>
              <a:rPr lang="en-GB" b="0" dirty="0">
                <a:solidFill>
                  <a:schemeClr val="tx1"/>
                </a:solidFill>
              </a:rPr>
              <a:t> o jargon </a:t>
            </a:r>
            <a:r>
              <a:rPr lang="en-GB" b="0" dirty="0" err="1">
                <a:solidFill>
                  <a:schemeClr val="tx1"/>
                </a:solidFill>
              </a:rPr>
              <a:t>nac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acronymau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GB" sz="12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 err="1">
                <a:solidFill>
                  <a:schemeClr val="tx1"/>
                </a:solidFill>
              </a:rPr>
              <a:t>Cofiadwy</a:t>
            </a:r>
            <a:r>
              <a:rPr lang="en-GB" dirty="0">
                <a:solidFill>
                  <a:schemeClr val="tx1"/>
                </a:solidFill>
              </a:rPr>
              <a:t>: </a:t>
            </a:r>
            <a:r>
              <a:rPr lang="en-GB" b="0" dirty="0" err="1">
                <a:solidFill>
                  <a:schemeClr val="tx1"/>
                </a:solidFill>
              </a:rPr>
              <a:t>Hawdd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ei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chofio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a’i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hailadrodd</a:t>
            </a:r>
            <a:r>
              <a:rPr lang="en-GB" b="0" dirty="0">
                <a:solidFill>
                  <a:schemeClr val="tx1"/>
                </a:solidFill>
              </a:rPr>
              <a:t>.</a:t>
            </a:r>
          </a:p>
          <a:p>
            <a:pPr marL="457200" indent="-457200">
              <a:buFont typeface="+mj-lt"/>
              <a:buAutoNum type="arabicPeriod"/>
            </a:pPr>
            <a:endParaRPr lang="en-GB" sz="1200" b="0" dirty="0">
              <a:solidFill>
                <a:schemeClr val="tx1"/>
              </a:solidFill>
            </a:endParaRPr>
          </a:p>
          <a:p>
            <a:pPr marL="457200" indent="-457200">
              <a:buFont typeface="+mj-lt"/>
              <a:buAutoNum type="arabicPeriod"/>
            </a:pPr>
            <a:r>
              <a:rPr lang="en-GB" dirty="0" err="1">
                <a:solidFill>
                  <a:schemeClr val="tx1"/>
                </a:solidFill>
              </a:rPr>
              <a:t>Cadarnhaol</a:t>
            </a:r>
            <a:r>
              <a:rPr lang="en-GB" dirty="0">
                <a:solidFill>
                  <a:schemeClr val="tx1"/>
                </a:solidFill>
              </a:rPr>
              <a:t>: </a:t>
            </a:r>
            <a:r>
              <a:rPr lang="en-GB" b="0" dirty="0" err="1">
                <a:solidFill>
                  <a:schemeClr val="tx1"/>
                </a:solidFill>
              </a:rPr>
              <a:t>Cyflwyno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datrysiadau</a:t>
            </a:r>
            <a:r>
              <a:rPr lang="en-GB" b="0" dirty="0">
                <a:solidFill>
                  <a:schemeClr val="tx1"/>
                </a:solidFill>
              </a:rPr>
              <a:t> i </a:t>
            </a:r>
            <a:r>
              <a:rPr lang="en-GB" b="0" dirty="0" err="1">
                <a:solidFill>
                  <a:schemeClr val="tx1"/>
                </a:solidFill>
              </a:rPr>
              <a:t>ysgogi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camau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gweithredu</a:t>
            </a:r>
            <a:r>
              <a:rPr lang="en-GB" b="0" dirty="0">
                <a:solidFill>
                  <a:schemeClr val="tx1"/>
                </a:solidFill>
              </a:rPr>
              <a:t> yn </a:t>
            </a:r>
            <a:r>
              <a:rPr lang="en-GB" b="0" dirty="0" err="1">
                <a:solidFill>
                  <a:schemeClr val="tx1"/>
                </a:solidFill>
              </a:rPr>
              <a:t>lle</a:t>
            </a:r>
            <a:r>
              <a:rPr lang="en-GB" b="0" dirty="0">
                <a:solidFill>
                  <a:schemeClr val="tx1"/>
                </a:solidFill>
              </a:rPr>
              <a:t> </a:t>
            </a:r>
            <a:r>
              <a:rPr lang="en-GB" b="0" dirty="0" err="1">
                <a:solidFill>
                  <a:schemeClr val="tx1"/>
                </a:solidFill>
              </a:rPr>
              <a:t>problemau</a:t>
            </a:r>
            <a:r>
              <a:rPr lang="en-GB" b="0" dirty="0">
                <a:solidFill>
                  <a:schemeClr val="tx1"/>
                </a:solidFill>
              </a:rPr>
              <a:t>.</a:t>
            </a:r>
            <a:endParaRPr lang="en-GB" dirty="0">
              <a:solidFill>
                <a:schemeClr val="tx1"/>
              </a:solidFill>
            </a:endParaRPr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43165A73-67D9-48D6-B3BC-9B3467A6D9C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1EB79DAB-90E4-4F14-9B31-761BB9951B41}" type="slidenum">
              <a:rPr lang="en-GB" smtClean="0"/>
              <a:pPr/>
              <a:t>9</a:t>
            </a:fld>
            <a:endParaRPr lang="en-GB" dirty="0"/>
          </a:p>
        </p:txBody>
      </p:sp>
      <p:pic>
        <p:nvPicPr>
          <p:cNvPr id="5122" name="Picture 2" descr="Black Dart Hit a Bullseye">
            <a:extLst>
              <a:ext uri="{FF2B5EF4-FFF2-40B4-BE49-F238E27FC236}">
                <a16:creationId xmlns:a16="http://schemas.microsoft.com/office/drawing/2014/main" id="{CE31F4DA-6B44-4C6B-B9CC-EAC40B80AE1D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00508" y="2663728"/>
            <a:ext cx="3354519" cy="2232212"/>
          </a:xfrm>
          <a:prstGeom prst="rect">
            <a:avLst/>
          </a:prstGeom>
          <a:noFill/>
          <a:ln w="28575">
            <a:solidFill>
              <a:schemeClr val="accent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grpSp>
        <p:nvGrpSpPr>
          <p:cNvPr id="12" name="Group 11">
            <a:extLst>
              <a:ext uri="{FF2B5EF4-FFF2-40B4-BE49-F238E27FC236}">
                <a16:creationId xmlns:a16="http://schemas.microsoft.com/office/drawing/2014/main" id="{553BCDAF-0D8F-4EFE-83BE-21477E845C2A}"/>
              </a:ext>
            </a:extLst>
          </p:cNvPr>
          <p:cNvGrpSpPr/>
          <p:nvPr/>
        </p:nvGrpSpPr>
        <p:grpSpPr>
          <a:xfrm>
            <a:off x="10138469" y="5995988"/>
            <a:ext cx="1825214" cy="914400"/>
            <a:chOff x="10138469" y="5995988"/>
            <a:chExt cx="1825214" cy="914400"/>
          </a:xfrm>
        </p:grpSpPr>
        <p:pic>
          <p:nvPicPr>
            <p:cNvPr id="13" name="Graphic 12" descr="Megaphone with solid fill">
              <a:extLst>
                <a:ext uri="{FF2B5EF4-FFF2-40B4-BE49-F238E27FC236}">
                  <a16:creationId xmlns:a16="http://schemas.microsoft.com/office/drawing/2014/main" id="{59408668-EDA0-4785-B423-9D1A42FE1358}"/>
                </a:ext>
              </a:extLst>
            </p:cNvPr>
            <p:cNvPicPr>
              <a:picLocks noChangeAspect="1"/>
            </p:cNvPicPr>
            <p:nvPr/>
          </p:nvPicPr>
          <p:blipFill>
            <a:blip r:embed="rId3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4"/>
                </a:ext>
              </a:extLst>
            </a:blip>
            <a:stretch>
              <a:fillRect/>
            </a:stretch>
          </p:blipFill>
          <p:spPr>
            <a:xfrm>
              <a:off x="10138469" y="5995988"/>
              <a:ext cx="914400" cy="914400"/>
            </a:xfrm>
            <a:prstGeom prst="rect">
              <a:avLst/>
            </a:prstGeom>
          </p:spPr>
        </p:pic>
        <p:pic>
          <p:nvPicPr>
            <p:cNvPr id="14" name="Graphic 13" descr="Mushroom with solid fill">
              <a:extLst>
                <a:ext uri="{FF2B5EF4-FFF2-40B4-BE49-F238E27FC236}">
                  <a16:creationId xmlns:a16="http://schemas.microsoft.com/office/drawing/2014/main" id="{91D09A83-9FCC-4B66-BB40-40CBACCE8D37}"/>
                </a:ext>
              </a:extLst>
            </p:cNvPr>
            <p:cNvPicPr>
              <a:picLocks noChangeAspect="1"/>
            </p:cNvPicPr>
            <p:nvPr/>
          </p:nvPicPr>
          <p:blipFill>
            <a:blip r:embed="rId5">
              <a:extLst>
                <a:ext uri="{28A0092B-C50C-407E-A947-70E740481C1C}">
                  <a14:useLocalDpi xmlns:a14="http://schemas.microsoft.com/office/drawing/2010/main" val="0"/>
                </a:ext>
                <a:ext uri="{96DAC541-7B7A-43D3-8B79-37D633B846F1}">
                  <asvg:svgBlip xmlns:asvg="http://schemas.microsoft.com/office/drawing/2016/SVG/main" r:embed="rId6"/>
                </a:ext>
              </a:extLst>
            </a:blip>
            <a:stretch>
              <a:fillRect/>
            </a:stretch>
          </p:blipFill>
          <p:spPr>
            <a:xfrm>
              <a:off x="11049283" y="5995988"/>
              <a:ext cx="914400" cy="914400"/>
            </a:xfrm>
            <a:prstGeom prst="rect">
              <a:avLst/>
            </a:prstGeom>
          </p:spPr>
        </p:pic>
      </p:grpSp>
      <p:sp>
        <p:nvSpPr>
          <p:cNvPr id="10" name="Footer Placeholder 11">
            <a:extLst>
              <a:ext uri="{FF2B5EF4-FFF2-40B4-BE49-F238E27FC236}">
                <a16:creationId xmlns:a16="http://schemas.microsoft.com/office/drawing/2014/main" id="{425C2097-4042-454D-A38E-A1996A1C25A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6693031" y="40414"/>
            <a:ext cx="5077925" cy="312084"/>
          </a:xfrm>
        </p:spPr>
        <p:txBody>
          <a:bodyPr/>
          <a:lstStyle/>
          <a:p>
            <a:r>
              <a:rPr lang="en-GB" sz="1000" i="0" u="none" strike="noStrike" baseline="0" dirty="0" err="1"/>
              <a:t>Ymgyrchu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dros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fyd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natur</a:t>
            </a:r>
            <a:r>
              <a:rPr lang="en-GB" sz="1000" i="0" u="none" strike="noStrike" baseline="0" dirty="0"/>
              <a:t> – </a:t>
            </a:r>
            <a:r>
              <a:rPr lang="en-GB" sz="1000" i="0" u="none" strike="noStrike" baseline="0" dirty="0" err="1"/>
              <a:t>Cynnal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ymgyrch</a:t>
            </a:r>
            <a:r>
              <a:rPr lang="en-GB" sz="1000" dirty="0"/>
              <a:t> </a:t>
            </a:r>
            <a:r>
              <a:rPr lang="en-GB" sz="1000" i="0" u="none" strike="noStrike" baseline="0" dirty="0" err="1"/>
              <a:t>ar</a:t>
            </a:r>
            <a:r>
              <a:rPr lang="en-GB" sz="1000" i="0" u="none" strike="noStrike" baseline="0" dirty="0"/>
              <a:t> y </a:t>
            </a:r>
            <a:r>
              <a:rPr lang="en-GB" sz="1000" i="0" u="none" strike="noStrike" baseline="0" dirty="0" err="1"/>
              <a:t>cyfryngau</a:t>
            </a:r>
            <a:r>
              <a:rPr lang="en-GB" sz="1000" i="0" u="none" strike="noStrike" baseline="0" dirty="0"/>
              <a:t> </a:t>
            </a:r>
            <a:r>
              <a:rPr lang="en-GB" sz="1000" i="0" u="none" strike="noStrike" baseline="0" dirty="0" err="1"/>
              <a:t>cymdeithasol</a:t>
            </a:r>
            <a:endParaRPr lang="en-GB" sz="1000" dirty="0"/>
          </a:p>
        </p:txBody>
      </p:sp>
    </p:spTree>
    <p:extLst>
      <p:ext uri="{BB962C8B-B14F-4D97-AF65-F5344CB8AC3E}">
        <p14:creationId xmlns:p14="http://schemas.microsoft.com/office/powerpoint/2010/main" val="111061793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NRW PPT 2010 Final">
  <a:themeElements>
    <a:clrScheme name="NRW colours">
      <a:dk1>
        <a:sysClr val="windowText" lastClr="000000"/>
      </a:dk1>
      <a:lt1>
        <a:sysClr val="window" lastClr="FFFFFF"/>
      </a:lt1>
      <a:dk2>
        <a:srgbClr val="3C3C41"/>
      </a:dk2>
      <a:lt2>
        <a:srgbClr val="FFFFFF"/>
      </a:lt2>
      <a:accent1>
        <a:srgbClr val="0091A5"/>
      </a:accent1>
      <a:accent2>
        <a:srgbClr val="2D962D"/>
      </a:accent2>
      <a:accent3>
        <a:srgbClr val="005541"/>
      </a:accent3>
      <a:accent4>
        <a:srgbClr val="82D2F0"/>
      </a:accent4>
      <a:accent5>
        <a:srgbClr val="3C3C41"/>
      </a:accent5>
      <a:accent6>
        <a:srgbClr val="95959D"/>
      </a:accent6>
      <a:hlink>
        <a:srgbClr val="82D2F0"/>
      </a:hlink>
      <a:folHlink>
        <a:srgbClr val="95959D"/>
      </a:folHlink>
    </a:clrScheme>
    <a:fontScheme name="Office Classic 2">
      <a:maj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굴림"/>
        <a:font script="Hans" typeface="黑体"/>
        <a:font script="Hant" typeface="微軟正黑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  <a:custClrLst>
    <a:custClr name="Dwr / Water">
      <a:srgbClr val="0091A5"/>
    </a:custClr>
    <a:custClr name="Awyr / Air">
      <a:srgbClr val="82D2F0"/>
    </a:custClr>
    <a:custClr name="Bywyd gwyllt / Wildlife">
      <a:srgbClr val="2D962D"/>
    </a:custClr>
    <a:custClr name="Tir / Land">
      <a:srgbClr val="005541"/>
    </a:custClr>
    <a:custClr name="Llwyd / grey">
      <a:srgbClr val="3C3C41"/>
    </a:custClr>
  </a:custClrLst>
  <a:extLst>
    <a:ext uri="{05A4C25C-085E-4340-85A3-A5531E510DB2}">
      <thm15:themeFamily xmlns:thm15="http://schemas.microsoft.com/office/thememl/2012/main" name="NRW Careers Powerpoint new.potx" id="{4D2FCC45-9375-40F3-83DD-BBDBAAE1DA9F}" vid="{EE16A186-36FB-458B-B077-B406BF88319D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customXml/_rels/item1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1.xml"/></Relationships>
</file>

<file path=customXml/_rels/item2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2.xml"/></Relationships>
</file>

<file path=customXml/_rels/item3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3.xml"/></Relationships>
</file>

<file path=customXml/_rels/item4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4.xml"/></Relationships>
</file>

<file path=customXml/_rels/item5.xml.rels><?xml version="1.0" encoding="UTF-8" standalone="yes"?>
<Relationships xmlns="http://schemas.openxmlformats.org/package/2006/relationships"><Relationship Id="rId1" Type="http://schemas.openxmlformats.org/officeDocument/2006/relationships/customXmlProps" Target="itemProps5.xml"/></Relationships>
</file>

<file path=customXml/item1.xml><?xml version="1.0" encoding="utf-8"?>
<p:properties xmlns:p="http://schemas.microsoft.com/office/2006/metadata/properties" xmlns:xsi="http://www.w3.org/2001/XMLSchema-instance" xmlns:pc="http://schemas.microsoft.com/office/infopath/2007/PartnerControls">
  <documentManagement>
    <BCC xmlns="859f7ad6-93f6-4205-b62b-a17f28acbbac" xsi:nil="true"/>
    <From1 xmlns="859f7ad6-93f6-4205-b62b-a17f28acbbac" xsi:nil="true"/>
    <Date_x0020_Received xmlns="859f7ad6-93f6-4205-b62b-a17f28acbbac" xsi:nil="true"/>
    <CC xmlns="859f7ad6-93f6-4205-b62b-a17f28acbbac" xsi:nil="true"/>
    <Date_x0020_Sent xmlns="859f7ad6-93f6-4205-b62b-a17f28acbbac" xsi:nil="true"/>
    <To xmlns="859f7ad6-93f6-4205-b62b-a17f28acbbac" xsi:nil="true"/>
    <Submitter xmlns="859f7ad6-93f6-4205-b62b-a17f28acbbac">
      <UserInfo>
        <DisplayName/>
        <AccountId xsi:nil="true"/>
        <AccountType/>
      </UserInfo>
    </Submitter>
    <_dlc_DocId xmlns="9be56660-2c31-41ef-bc00-23e72f632f2a">ACCE-732857244-114</_dlc_DocId>
    <_dlc_DocIdUrl xmlns="9be56660-2c31-41ef-bc00-23e72f632f2a">
      <Url>https://cyfoethnaturiolcymru.sharepoint.com/teams/are/esd/apr/_layouts/15/DocIdRedir.aspx?ID=ACCE-732857244-114</Url>
      <Description>ACCE-732857244-114</Description>
    </_dlc_DocIdUrl>
  </documentManagement>
</p:properties>
</file>

<file path=customXml/item2.xml><?xml version="1.0" encoding="utf-8"?>
<?mso-contentType ?>
<FormTemplates xmlns="http://schemas.microsoft.com/sharepoint/v3/contenttype/forms">
  <Display>DocumentLibraryForm</Display>
  <Edit>DocumentLibraryForm</Edit>
  <New>DocumentLibraryForm</New>
</FormTemplates>
</file>

<file path=customXml/item3.xml><?xml version="1.0" encoding="utf-8"?>
<ct:contentTypeSchema xmlns:ct="http://schemas.microsoft.com/office/2006/metadata/contentType" xmlns:ma="http://schemas.microsoft.com/office/2006/metadata/properties/metaAttributes" ct:_="" ma:_="" ma:contentTypeName="E-mail Submission" ma:contentTypeID="0x010100A5AA0B2AC82E5D49ADD40D875C5BAE3B009F1C630BF92C3649A21AF7D063B8B07B" ma:contentTypeVersion="86" ma:contentTypeDescription="Standard Content Type for the Repstor Email Plugin for Outlook" ma:contentTypeScope="" ma:versionID="0efd6c10294c8eb321d31ceb8050a13f">
  <xsd:schema xmlns:xsd="http://www.w3.org/2001/XMLSchema" xmlns:xs="http://www.w3.org/2001/XMLSchema" xmlns:p="http://schemas.microsoft.com/office/2006/metadata/properties" xmlns:ns2="859f7ad6-93f6-4205-b62b-a17f28acbbac" xmlns:ns4="9be56660-2c31-41ef-bc00-23e72f632f2a" targetNamespace="http://schemas.microsoft.com/office/2006/metadata/properties" ma:root="true" ma:fieldsID="0e3403b291ab147c01dcdebd7b2bca61" ns2:_="" ns4:_="">
    <xsd:import namespace="859f7ad6-93f6-4205-b62b-a17f28acbbac"/>
    <xsd:import namespace="9be56660-2c31-41ef-bc00-23e72f632f2a"/>
    <xsd:element name="properties">
      <xsd:complexType>
        <xsd:sequence>
          <xsd:element name="documentManagement">
            <xsd:complexType>
              <xsd:all>
                <xsd:element ref="ns2:From1" minOccurs="0"/>
                <xsd:element ref="ns2:To" minOccurs="0"/>
                <xsd:element ref="ns2:CC" minOccurs="0"/>
                <xsd:element ref="ns2:BCC" minOccurs="0"/>
                <xsd:element ref="ns2:Date_x0020_Sent" minOccurs="0"/>
                <xsd:element ref="ns2:Date_x0020_Received" minOccurs="0"/>
                <xsd:element ref="ns2:Submitter" minOccurs="0"/>
                <xsd:element ref="ns4:_dlc_DocId" minOccurs="0"/>
                <xsd:element ref="ns4:_dlc_DocIdUrl" minOccurs="0"/>
                <xsd:element ref="ns4:_dlc_DocIdPersistId" minOccurs="0"/>
              </xsd:all>
            </xsd:complexType>
          </xsd:element>
        </xsd:sequence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859f7ad6-93f6-4205-b62b-a17f28acbbac" elementFormDefault="qualified">
    <xsd:import namespace="http://schemas.microsoft.com/office/2006/documentManagement/types"/>
    <xsd:import namespace="http://schemas.microsoft.com/office/infopath/2007/PartnerControls"/>
    <xsd:element name="From1" ma:index="8" nillable="true" ma:displayName="From" ma:internalName="From1">
      <xsd:simpleType>
        <xsd:restriction base="dms:Text">
          <xsd:maxLength value="255"/>
        </xsd:restriction>
      </xsd:simpleType>
    </xsd:element>
    <xsd:element name="To" ma:index="10" nillable="true" ma:displayName="To" ma:internalName="To">
      <xsd:simpleType>
        <xsd:restriction base="dms:Text">
          <xsd:maxLength value="255"/>
        </xsd:restriction>
      </xsd:simpleType>
    </xsd:element>
    <xsd:element name="CC" ma:index="11" nillable="true" ma:displayName="CC" ma:internalName="CC" ma:readOnly="false">
      <xsd:simpleType>
        <xsd:restriction base="dms:Note">
          <xsd:maxLength value="255"/>
        </xsd:restriction>
      </xsd:simpleType>
    </xsd:element>
    <xsd:element name="BCC" ma:index="12" nillable="true" ma:displayName="BCC" ma:internalName="BCC" ma:readOnly="false">
      <xsd:simpleType>
        <xsd:restriction base="dms:Note">
          <xsd:maxLength value="255"/>
        </xsd:restriction>
      </xsd:simpleType>
    </xsd:element>
    <xsd:element name="Date_x0020_Sent" ma:index="13" nillable="true" ma:displayName="Date Sent" ma:format="DateTime" ma:internalName="Date_x0020_Sent">
      <xsd:simpleType>
        <xsd:restriction base="dms:DateTime"/>
      </xsd:simpleType>
    </xsd:element>
    <xsd:element name="Date_x0020_Received" ma:index="14" nillable="true" ma:displayName="Date Received" ma:format="DateTime" ma:internalName="Date_x0020_Received">
      <xsd:simpleType>
        <xsd:restriction base="dms:DateTime"/>
      </xsd:simpleType>
    </xsd:element>
    <xsd:element name="Submitter" ma:index="15" nillable="true" ma:displayName="Submitter" ma:list="UserInfo" ma:SharePointGroup="0" ma:internalName="Submitter" ma:showField="ImnName">
      <xsd:complexType>
        <xsd:complexContent>
          <xsd:extension base="dms:User">
            <xsd:sequence>
              <xsd:element name="UserInfo" minOccurs="0" maxOccurs="unbounded">
                <xsd:complexType>
                  <xsd:sequence>
                    <xsd:element name="DisplayName" type="xsd:string" minOccurs="0"/>
                    <xsd:element name="AccountId" type="dms:UserId" minOccurs="0" nillable="true"/>
                    <xsd:element name="AccountType" type="xsd:string" minOccurs="0"/>
                  </xsd:sequence>
                </xsd:complexType>
              </xsd:element>
            </xsd:sequence>
          </xsd:extension>
        </xsd:complexContent>
      </xsd:complexType>
    </xsd:element>
  </xsd:schema>
  <xsd:schema xmlns:xsd="http://www.w3.org/2001/XMLSchema" xmlns:xs="http://www.w3.org/2001/XMLSchema" xmlns:dms="http://schemas.microsoft.com/office/2006/documentManagement/types" xmlns:pc="http://schemas.microsoft.com/office/infopath/2007/PartnerControls" targetNamespace="9be56660-2c31-41ef-bc00-23e72f632f2a" elementFormDefault="qualified">
    <xsd:import namespace="http://schemas.microsoft.com/office/2006/documentManagement/types"/>
    <xsd:import namespace="http://schemas.microsoft.com/office/infopath/2007/PartnerControls"/>
    <xsd:element name="_dlc_DocId" ma:index="16" nillable="true" ma:displayName="Document ID Value" ma:description="The value of the document ID assigned to this item." ma:indexed="true" ma:internalName="_dlc_DocId" ma:readOnly="true">
      <xsd:simpleType>
        <xsd:restriction base="dms:Text"/>
      </xsd:simpleType>
    </xsd:element>
    <xsd:element name="_dlc_DocIdUrl" ma:index="17" nillable="true" ma:displayName="Document ID" ma:description="Permanent link to this document." ma:hidden="true" ma:internalName="_dlc_DocIdUrl" ma:readOnly="true">
      <xsd:complexType>
        <xsd:complexContent>
          <xsd:extension base="dms:URL">
            <xsd:sequence>
              <xsd:element name="Url" type="dms:ValidUrl" minOccurs="0" nillable="true"/>
              <xsd:element name="Description" type="xsd:string" nillable="true"/>
            </xsd:sequence>
          </xsd:extension>
        </xsd:complexContent>
      </xsd:complexType>
    </xsd:element>
    <xsd:element name="_dlc_DocIdPersistId" ma:index="18" nillable="true" ma:displayName="Persist ID" ma:description="Keep ID on add." ma:hidden="true" ma:internalName="_dlc_DocIdPersistId" ma:readOnly="true">
      <xsd:simpleType>
        <xsd:restriction base="dms:Boolean"/>
      </xsd:simpleType>
    </xsd:element>
  </xsd:schema>
  <xsd:schema xmlns="http://schemas.openxmlformats.org/package/2006/metadata/core-properties" xmlns:xsd="http://www.w3.org/2001/XMLSchema" xmlns:xsi="http://www.w3.org/2001/XMLSchema-instance" xmlns:dc="http://purl.org/dc/elements/1.1/" xmlns:dcterms="http://purl.org/dc/terms/" xmlns:odoc="http://schemas.microsoft.com/internal/obd" targetNamespace="http://schemas.openxmlformats.org/package/2006/metadata/core-properties" elementFormDefault="qualified" attributeFormDefault="unqualified" blockDefault="#all">
    <xsd:import namespace="http://purl.org/dc/elements/1.1/" schemaLocation="http://dublincore.org/schemas/xmls/qdc/2003/04/02/dc.xsd"/>
    <xsd:import namespace="http://purl.org/dc/terms/" schemaLocation="http://dublincore.org/schemas/xmls/qdc/2003/04/02/dcterms.xsd"/>
    <xsd:element name="coreProperties" type="CT_coreProperties"/>
    <xsd:complexType name="CT_coreProperties">
      <xsd:all>
        <xsd:element ref="dc:creator" minOccurs="0" maxOccurs="1"/>
        <xsd:element ref="dcterms:created" minOccurs="0" maxOccurs="1"/>
        <xsd:element ref="dc:identifier" minOccurs="0" maxOccurs="1"/>
        <xsd:element name="contentType" minOccurs="0" maxOccurs="1" type="xsd:string" ma:index="0" ma:displayName="Content Type"/>
        <xsd:element ref="dc:title" minOccurs="0" maxOccurs="1" ma:index="4" ma:displayName="Title"/>
        <xsd:element ref="dc:subject" minOccurs="0" maxOccurs="1" ma:index="9" ma:displayName="Subject"/>
        <xsd:element ref="dc:description" minOccurs="0" maxOccurs="1"/>
        <xsd:element name="keywords" minOccurs="0" maxOccurs="1" type="xsd:string"/>
        <xsd:element ref="dc:language" minOccurs="0" maxOccurs="1"/>
        <xsd:element name="category" minOccurs="0" maxOccurs="1" type="xsd:string"/>
        <xsd:element name="version" minOccurs="0" maxOccurs="1" type="xsd:string"/>
        <xsd:element name="revision" minOccurs="0" maxOccurs="1" type="xsd:string">
          <xsd:annotation>
            <xsd:documentation>
                        This value indicates the number of saves or revisions. The application is responsible for updating this value after each revision.
                    </xsd:documentation>
          </xsd:annotation>
        </xsd:element>
        <xsd:element name="lastModifiedBy" minOccurs="0" maxOccurs="1" type="xsd:string"/>
        <xsd:element ref="dcterms:modified" minOccurs="0" maxOccurs="1"/>
        <xsd:element name="contentStatus" minOccurs="0" maxOccurs="1" type="xsd:string"/>
      </xsd:all>
    </xsd:complexType>
  </xsd:schema>
  <xs:schema xmlns:pc="http://schemas.microsoft.com/office/infopath/2007/PartnerControls" xmlns:xs="http://www.w3.org/2001/XMLSchema" targetNamespace="http://schemas.microsoft.com/office/infopath/2007/PartnerControls" elementFormDefault="qualified" attributeFormDefault="unqualified">
    <xs:element name="Person">
      <xs:complexType>
        <xs:sequence>
          <xs:element ref="pc:DisplayName" minOccurs="0"/>
          <xs:element ref="pc:AccountId" minOccurs="0"/>
          <xs:element ref="pc:AccountType" minOccurs="0"/>
        </xs:sequence>
      </xs:complexType>
    </xs:element>
    <xs:element name="DisplayName" type="xs:string"/>
    <xs:element name="AccountId" type="xs:string"/>
    <xs:element name="AccountType" type="xs:string"/>
    <xs:element name="BDCAssociatedEntity">
      <xs:complexType>
        <xs:sequence>
          <xs:element ref="pc:BDCEntity" minOccurs="0" maxOccurs="unbounded"/>
        </xs:sequence>
        <xs:attribute ref="pc:EntityNamespace"/>
        <xs:attribute ref="pc:EntityName"/>
        <xs:attribute ref="pc:SystemInstanceName"/>
        <xs:attribute ref="pc:AssociationName"/>
      </xs:complexType>
    </xs:element>
    <xs:attribute name="EntityNamespace" type="xs:string"/>
    <xs:attribute name="EntityName" type="xs:string"/>
    <xs:attribute name="SystemInstanceName" type="xs:string"/>
    <xs:attribute name="AssociationName" type="xs:string"/>
    <xs:element name="BDCEntity">
      <xs:complexType>
        <xs:sequence>
          <xs:element ref="pc:EntityDisplayName" minOccurs="0"/>
          <xs:element ref="pc:EntityInstanceReference" minOccurs="0"/>
          <xs:element ref="pc:EntityId1" minOccurs="0"/>
          <xs:element ref="pc:EntityId2" minOccurs="0"/>
          <xs:element ref="pc:EntityId3" minOccurs="0"/>
          <xs:element ref="pc:EntityId4" minOccurs="0"/>
          <xs:element ref="pc:EntityId5" minOccurs="0"/>
        </xs:sequence>
      </xs:complexType>
    </xs:element>
    <xs:element name="EntityDisplayName" type="xs:string"/>
    <xs:element name="EntityInstanceReference" type="xs:string"/>
    <xs:element name="EntityId1" type="xs:string"/>
    <xs:element name="EntityId2" type="xs:string"/>
    <xs:element name="EntityId3" type="xs:string"/>
    <xs:element name="EntityId4" type="xs:string"/>
    <xs:element name="EntityId5" type="xs:string"/>
    <xs:element name="Terms">
      <xs:complexType>
        <xs:sequence>
          <xs:element ref="pc:TermInfo" minOccurs="0" maxOccurs="unbounded"/>
        </xs:sequence>
      </xs:complexType>
    </xs:element>
    <xs:element name="TermInfo">
      <xs:complexType>
        <xs:sequence>
          <xs:element ref="pc:TermName" minOccurs="0"/>
          <xs:element ref="pc:TermId" minOccurs="0"/>
        </xs:sequence>
      </xs:complexType>
    </xs:element>
    <xs:element name="TermName" type="xs:string"/>
    <xs:element name="TermId" type="xs:string"/>
  </xs:schema>
</ct:contentTypeSchema>
</file>

<file path=customXml/item4.xml><?xml version="1.0" encoding="utf-8"?>
<?mso-contentType ?>
<SharedContentType xmlns="Microsoft.SharePoint.Taxonomy.ContentTypeSync" SourceId="78499d3b-94a8-4059-8763-489d4400b14a" ContentTypeId="0x010100A5AA0B2AC82E5D49ADD40D875C5BAE3B" PreviousValue="false"/>
</file>

<file path=customXml/item5.xml><?xml version="1.0" encoding="utf-8"?>
<?mso-contentType ?>
<spe:Receivers xmlns:spe="http://schemas.microsoft.com/sharepoint/events">
  <Receiver>
    <Name>Document ID Generator</Name>
    <Synchronization>Synchronous</Synchronization>
    <Type>10001</Type>
    <SequenceNumber>1000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10002</Type>
    <SequenceNumber>1001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10004</Type>
    <SequenceNumber>1002</SequenceNumber>
    <Url/>
    <Assembly>Microsoft.Office.DocumentManagement, Version=16.0.0.0, Culture=neutral, PublicKeyToken=71e9bce111e9429c</Assembly>
    <Class>Microsoft.Office.DocumentManagement.Internal.DocIdHandler</Class>
    <Data/>
    <Filter/>
  </Receiver>
  <Receiver>
    <Name>Document ID Generator</Name>
    <Synchronization>Synchronous</Synchronization>
    <Type>10006</Type>
    <SequenceNumber>1003</SequenceNumber>
    <Url/>
    <Assembly>Microsoft.Office.DocumentManagement, Version=16.0.0.0, Culture=neutral, PublicKeyToken=71e9bce111e9429c</Assembly>
    <Class>Microsoft.Office.DocumentManagement.Internal.DocIdHandler</Class>
    <Data/>
    <Filter/>
  </Receiver>
</spe:Receivers>
</file>

<file path=customXml/itemProps1.xml><?xml version="1.0" encoding="utf-8"?>
<ds:datastoreItem xmlns:ds="http://schemas.openxmlformats.org/officeDocument/2006/customXml" ds:itemID="{2543D987-7CEC-4F1B-ACD5-8422B7B04AF4}">
  <ds:schemaRefs>
    <ds:schemaRef ds:uri="9be56660-2c31-41ef-bc00-23e72f632f2a"/>
    <ds:schemaRef ds:uri="http://schemas.microsoft.com/office/infopath/2007/PartnerControls"/>
    <ds:schemaRef ds:uri="http://purl.org/dc/terms/"/>
    <ds:schemaRef ds:uri="http://schemas.microsoft.com/office/2006/documentManagement/types"/>
    <ds:schemaRef ds:uri="http://purl.org/dc/elements/1.1/"/>
    <ds:schemaRef ds:uri="http://schemas.openxmlformats.org/package/2006/metadata/core-properties"/>
    <ds:schemaRef ds:uri="859f7ad6-93f6-4205-b62b-a17f28acbbac"/>
    <ds:schemaRef ds:uri="http://schemas.microsoft.com/office/2006/metadata/properties"/>
    <ds:schemaRef ds:uri="http://www.w3.org/XML/1998/namespace"/>
    <ds:schemaRef ds:uri="http://purl.org/dc/dcmitype/"/>
  </ds:schemaRefs>
</ds:datastoreItem>
</file>

<file path=customXml/itemProps2.xml><?xml version="1.0" encoding="utf-8"?>
<ds:datastoreItem xmlns:ds="http://schemas.openxmlformats.org/officeDocument/2006/customXml" ds:itemID="{3008F30A-2B79-4066-A4C4-985B6AD99F2A}">
  <ds:schemaRefs>
    <ds:schemaRef ds:uri="http://schemas.microsoft.com/sharepoint/v3/contenttype/forms"/>
  </ds:schemaRefs>
</ds:datastoreItem>
</file>

<file path=customXml/itemProps3.xml><?xml version="1.0" encoding="utf-8"?>
<ds:datastoreItem xmlns:ds="http://schemas.openxmlformats.org/officeDocument/2006/customXml" ds:itemID="{FE70DFF9-A1E7-4881-BD1F-0CCC4F27643F}"/>
</file>

<file path=customXml/itemProps4.xml><?xml version="1.0" encoding="utf-8"?>
<ds:datastoreItem xmlns:ds="http://schemas.openxmlformats.org/officeDocument/2006/customXml" ds:itemID="{B4AAFA09-904A-4BB3-BF39-A2DC22ABE899}">
  <ds:schemaRefs>
    <ds:schemaRef ds:uri="Microsoft.SharePoint.Taxonomy.ContentTypeSync"/>
  </ds:schemaRefs>
</ds:datastoreItem>
</file>

<file path=customXml/itemProps5.xml><?xml version="1.0" encoding="utf-8"?>
<ds:datastoreItem xmlns:ds="http://schemas.openxmlformats.org/officeDocument/2006/customXml" ds:itemID="{634151CB-8F64-46E8-886D-9D180E45DDD7}">
  <ds:schemaRefs>
    <ds:schemaRef ds:uri="http://schemas.microsoft.com/sharepoint/events"/>
  </ds:schemaRefs>
</ds:datastoreItem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615</TotalTime>
  <Words>1607</Words>
  <Application>Microsoft Office PowerPoint</Application>
  <PresentationFormat>Widescreen</PresentationFormat>
  <Paragraphs>220</Paragraphs>
  <Slides>22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4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22</vt:i4>
      </vt:variant>
    </vt:vector>
  </HeadingPairs>
  <TitlesOfParts>
    <vt:vector size="27" baseType="lpstr">
      <vt:lpstr>Arial</vt:lpstr>
      <vt:lpstr>Calibri</vt:lpstr>
      <vt:lpstr>Gotham-Bold</vt:lpstr>
      <vt:lpstr>Wingdings</vt:lpstr>
      <vt:lpstr>NRW PPT 2010 Final</vt:lpstr>
      <vt:lpstr>   Ymgyrchu dros fyd natur –  Rhedeg ymgyrch ar y  cyfryngau cymdeithasol     </vt:lpstr>
      <vt:lpstr>Beth yw’r cyfryngau cymdeithasol?</vt:lpstr>
      <vt:lpstr>Mae offer a phlatfformau poblogaidd y cyfryngau cymdeithasol yn cynnwys:</vt:lpstr>
      <vt:lpstr>Eich tasg</vt:lpstr>
      <vt:lpstr>Ymchwiliwch i'ch pwnc
</vt:lpstr>
      <vt:lpstr>Gosodwch amcanion CAMPUS ar gyfer eich ymgyrch dros y cyfryngau cymdeithasol</vt:lpstr>
      <vt:lpstr>Gosodwch amcanion CAMPUS ar gyfer eich ymgyrch dros y cyfryngau cymdeithasol</vt:lpstr>
      <vt:lpstr>Gosodwch amcanion CAMPUS ar gyfer eich ymgyrch dros y cyfryngau cymdeithasol</vt:lpstr>
      <vt:lpstr>Negeseuon allweddol:</vt:lpstr>
      <vt:lpstr>Pwy yw’r gynulleidfa darged?</vt:lpstr>
      <vt:lpstr>Risgiau/Heriau</vt:lpstr>
      <vt:lpstr>Dewis platfform y cyfryngau cymdeithasol</vt:lpstr>
      <vt:lpstr>Bydd ymgyrch lwyddiannus yn gwneud y canlynol: </vt:lpstr>
      <vt:lpstr>Tôn – Sut bydd y gynulleidfa’n ymateb i’r ymgyrch?</vt:lpstr>
      <vt:lpstr>Drafftio postiadau - arddulliau a thechnegau gweledol</vt:lpstr>
      <vt:lpstr>Drafftio postiadau - Llunio sgript ar gyfer postiadau ar y cyfryngau cymdeithasol</vt:lpstr>
      <vt:lpstr>Drafftio postiadau - Llunio sgript ar gyfer postiadau ar y cyfryngau cymdeithasol</vt:lpstr>
      <vt:lpstr>Drafftio postiadau - Llunio sgript ar gyfer postiadau ar y cyfryngau cymdeithasol</vt:lpstr>
      <vt:lpstr>Amserlennu eich postiadau</vt:lpstr>
      <vt:lpstr>Yn ystod yr ymgyrch</vt:lpstr>
      <vt:lpstr>Mesur llwyddiant</vt:lpstr>
      <vt:lpstr>Gwersi a ddysgwyd?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 Natural Childhood</dc:title>
  <dc:creator>Clarke, Karen</dc:creator>
  <cp:lastModifiedBy>Hughes, Ffion</cp:lastModifiedBy>
  <cp:revision>8</cp:revision>
  <dcterms:created xsi:type="dcterms:W3CDTF">2020-12-15T11:59:18Z</dcterms:created>
  <dcterms:modified xsi:type="dcterms:W3CDTF">2022-03-02T06:26:17Z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0x010100A5AA0B2AC82E5D49ADD40D875C5BAE3B009F1C630BF92C3649A21AF7D063B8B07B</vt:lpwstr>
  </property>
  <property fmtid="{D5CDD505-2E9C-101B-9397-08002B2CF9AE}" pid="3" name="_dlc_DocIdItemGuid">
    <vt:lpwstr>f2029539-56d8-4946-9229-275280c82cad</vt:lpwstr>
  </property>
</Properties>
</file>