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5"/>
  </p:sldMasterIdLst>
  <p:notesMasterIdLst>
    <p:notesMasterId r:id="rId30"/>
  </p:notesMasterIdLst>
  <p:sldIdLst>
    <p:sldId id="273" r:id="rId6"/>
    <p:sldId id="296" r:id="rId7"/>
    <p:sldId id="293" r:id="rId8"/>
    <p:sldId id="294" r:id="rId9"/>
    <p:sldId id="295" r:id="rId10"/>
    <p:sldId id="298" r:id="rId11"/>
    <p:sldId id="275" r:id="rId12"/>
    <p:sldId id="274" r:id="rId13"/>
    <p:sldId id="283" r:id="rId14"/>
    <p:sldId id="284" r:id="rId15"/>
    <p:sldId id="292" r:id="rId16"/>
    <p:sldId id="285" r:id="rId17"/>
    <p:sldId id="276" r:id="rId18"/>
    <p:sldId id="277" r:id="rId19"/>
    <p:sldId id="278" r:id="rId20"/>
    <p:sldId id="279" r:id="rId21"/>
    <p:sldId id="280" r:id="rId22"/>
    <p:sldId id="281" r:id="rId23"/>
    <p:sldId id="288" r:id="rId24"/>
    <p:sldId id="289" r:id="rId25"/>
    <p:sldId id="286" r:id="rId26"/>
    <p:sldId id="297" r:id="rId27"/>
    <p:sldId id="291" r:id="rId28"/>
    <p:sldId id="290" r:id="rId29"/>
  </p:sldIdLst>
  <p:sldSz cx="12192000" cy="6858000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AF695CFA-2B01-44EB-AD7F-AB0D099F840C}">
          <p14:sldIdLst>
            <p14:sldId id="273"/>
            <p14:sldId id="296"/>
            <p14:sldId id="293"/>
            <p14:sldId id="294"/>
            <p14:sldId id="295"/>
            <p14:sldId id="298"/>
            <p14:sldId id="275"/>
            <p14:sldId id="274"/>
            <p14:sldId id="283"/>
            <p14:sldId id="284"/>
            <p14:sldId id="292"/>
            <p14:sldId id="285"/>
            <p14:sldId id="276"/>
            <p14:sldId id="277"/>
            <p14:sldId id="278"/>
            <p14:sldId id="279"/>
            <p14:sldId id="280"/>
            <p14:sldId id="281"/>
            <p14:sldId id="288"/>
            <p14:sldId id="289"/>
            <p14:sldId id="286"/>
            <p14:sldId id="297"/>
            <p14:sldId id="291"/>
            <p14:sldId id="29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1A5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513" autoAdjust="0"/>
    <p:restoredTop sz="72447" autoAdjust="0"/>
  </p:normalViewPr>
  <p:slideViewPr>
    <p:cSldViewPr snapToGrid="0">
      <p:cViewPr varScale="1">
        <p:scale>
          <a:sx n="30" d="100"/>
          <a:sy n="30" d="100"/>
        </p:scale>
        <p:origin x="936" y="36"/>
      </p:cViewPr>
      <p:guideLst>
        <p:guide orient="horz" pos="2115"/>
        <p:guide pos="3817"/>
      </p:guideLst>
    </p:cSldViewPr>
  </p:slideViewPr>
  <p:outlineViewPr>
    <p:cViewPr>
      <p:scale>
        <a:sx n="33" d="100"/>
        <a:sy n="33" d="100"/>
      </p:scale>
      <p:origin x="0" y="-219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5" d="100"/>
          <a:sy n="75" d="100"/>
        </p:scale>
        <p:origin x="331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540571896"/>
        <c:axId val="540570584"/>
        <c:axId val="0"/>
      </c:bar3DChart>
      <c:catAx>
        <c:axId val="5405718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0570584"/>
        <c:crosses val="autoZero"/>
        <c:auto val="1"/>
        <c:lblAlgn val="ctr"/>
        <c:lblOffset val="100"/>
        <c:noMultiLvlLbl val="0"/>
      </c:catAx>
      <c:valAx>
        <c:axId val="5405705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05718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Sheet1!$A$2:$A$11</c:f>
              <c:strCache>
                <c:ptCount val="10"/>
                <c:pt idx="0">
                  <c:v>End of September</c:v>
                </c:pt>
                <c:pt idx="1">
                  <c:v>Beginning of October</c:v>
                </c:pt>
                <c:pt idx="2">
                  <c:v>Mid October</c:v>
                </c:pt>
                <c:pt idx="3">
                  <c:v>End of October</c:v>
                </c:pt>
                <c:pt idx="4">
                  <c:v>Beginning of November</c:v>
                </c:pt>
                <c:pt idx="5">
                  <c:v>Mid November</c:v>
                </c:pt>
                <c:pt idx="6">
                  <c:v>End of November</c:v>
                </c:pt>
                <c:pt idx="7">
                  <c:v>Beginning of December</c:v>
                </c:pt>
                <c:pt idx="8">
                  <c:v>Mid December</c:v>
                </c:pt>
                <c:pt idx="9">
                  <c:v>End of December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100</c:v>
                </c:pt>
                <c:pt idx="1">
                  <c:v>100</c:v>
                </c:pt>
                <c:pt idx="2">
                  <c:v>95</c:v>
                </c:pt>
                <c:pt idx="3">
                  <c:v>95</c:v>
                </c:pt>
                <c:pt idx="4">
                  <c:v>90</c:v>
                </c:pt>
                <c:pt idx="5">
                  <c:v>85</c:v>
                </c:pt>
                <c:pt idx="6">
                  <c:v>80</c:v>
                </c:pt>
                <c:pt idx="7">
                  <c:v>80</c:v>
                </c:pt>
                <c:pt idx="8">
                  <c:v>80</c:v>
                </c:pt>
                <c:pt idx="9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541-4558-9252-20C7241F57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540571896"/>
        <c:axId val="540570584"/>
        <c:axId val="0"/>
      </c:bar3DChart>
      <c:catAx>
        <c:axId val="54057189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b="1"/>
                  <a:t>Time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en-US"/>
          </a:p>
        </c:txPr>
        <c:crossAx val="540570584"/>
        <c:crosses val="autoZero"/>
        <c:auto val="1"/>
        <c:lblAlgn val="ctr"/>
        <c:lblOffset val="100"/>
        <c:noMultiLvlLbl val="0"/>
      </c:catAx>
      <c:valAx>
        <c:axId val="5405705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b="1" baseline="0" dirty="0"/>
                  <a:t>% </a:t>
                </a:r>
                <a:r>
                  <a:rPr lang="en-GB" b="1" baseline="0" dirty="0" err="1"/>
                  <a:t>Egino</a:t>
                </a:r>
                <a:r>
                  <a:rPr lang="en-GB" b="1" baseline="0" dirty="0"/>
                  <a:t> </a:t>
                </a:r>
                <a:r>
                  <a:rPr lang="en-GB" b="1" baseline="0" dirty="0" err="1"/>
                  <a:t>mes</a:t>
                </a:r>
                <a:r>
                  <a:rPr lang="en-GB" b="1" baseline="0" dirty="0"/>
                  <a:t> </a:t>
                </a:r>
                <a:endParaRPr lang="en-GB" b="1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05718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0.03375</cdr:x>
      <cdr:y>0.64598</cdr:y>
    </cdr:from>
    <cdr:to>
      <cdr:x>1</cdr:x>
      <cdr:y>0.97108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781A74A4-9A45-4DE3-B51E-3CE8E383AD33}"/>
            </a:ext>
          </a:extLst>
        </cdr:cNvPr>
        <cdr:cNvSpPr txBox="1"/>
      </cdr:nvSpPr>
      <cdr:spPr>
        <a:xfrm xmlns:a="http://schemas.openxmlformats.org/drawingml/2006/main">
          <a:off x="287999" y="2945159"/>
          <a:ext cx="8246402" cy="1482187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vertOverflow="clip" vert="vert270" wrap="square" rtlCol="0"/>
        <a:lstStyle xmlns:a="http://schemas.openxmlformats.org/drawingml/2006/main"/>
        <a:p xmlns:a="http://schemas.openxmlformats.org/drawingml/2006/main">
          <a:endParaRPr lang="en-GB" sz="1200" dirty="0"/>
        </a:p>
        <a:p xmlns:a="http://schemas.openxmlformats.org/drawingml/2006/main">
          <a:r>
            <a:rPr lang="en-GB" sz="1200" b="1" dirty="0"/>
            <a:t>AMSER</a:t>
          </a:r>
        </a:p>
        <a:p xmlns:a="http://schemas.openxmlformats.org/drawingml/2006/main">
          <a:endParaRPr lang="en-GB" sz="1200" dirty="0"/>
        </a:p>
        <a:p xmlns:a="http://schemas.openxmlformats.org/drawingml/2006/main">
          <a:endParaRPr lang="en-GB" sz="400" dirty="0"/>
        </a:p>
        <a:p xmlns:a="http://schemas.openxmlformats.org/drawingml/2006/main">
          <a:endParaRPr lang="en-GB" sz="1200" dirty="0"/>
        </a:p>
        <a:p xmlns:a="http://schemas.openxmlformats.org/drawingml/2006/main">
          <a:r>
            <a:rPr lang="en-GB" sz="1200" dirty="0" err="1"/>
            <a:t>Diwedd</a:t>
          </a:r>
          <a:r>
            <a:rPr lang="en-GB" sz="1200" dirty="0"/>
            <a:t> </a:t>
          </a:r>
          <a:r>
            <a:rPr lang="en-GB" sz="1200" dirty="0" err="1"/>
            <a:t>Medi</a:t>
          </a:r>
          <a:endParaRPr lang="en-GB" sz="1200" dirty="0"/>
        </a:p>
        <a:p xmlns:a="http://schemas.openxmlformats.org/drawingml/2006/main">
          <a:endParaRPr lang="en-GB" sz="1200" dirty="0"/>
        </a:p>
        <a:p xmlns:a="http://schemas.openxmlformats.org/drawingml/2006/main">
          <a:endParaRPr lang="en-GB" sz="1200" dirty="0"/>
        </a:p>
        <a:p xmlns:a="http://schemas.openxmlformats.org/drawingml/2006/main">
          <a:endParaRPr lang="en-GB" sz="1200" dirty="0"/>
        </a:p>
        <a:p xmlns:a="http://schemas.openxmlformats.org/drawingml/2006/main">
          <a:r>
            <a:rPr lang="en-GB" sz="1200" dirty="0" err="1"/>
            <a:t>Dechrau</a:t>
          </a:r>
          <a:r>
            <a:rPr lang="en-GB" sz="1200" dirty="0"/>
            <a:t> </a:t>
          </a:r>
          <a:r>
            <a:rPr lang="en-GB" sz="1200" dirty="0" err="1"/>
            <a:t>Hydref</a:t>
          </a:r>
          <a:endParaRPr lang="en-GB" sz="1200" dirty="0"/>
        </a:p>
        <a:p xmlns:a="http://schemas.openxmlformats.org/drawingml/2006/main">
          <a:endParaRPr lang="en-GB" sz="1200" dirty="0"/>
        </a:p>
        <a:p xmlns:a="http://schemas.openxmlformats.org/drawingml/2006/main">
          <a:endParaRPr lang="en-GB" sz="1200" dirty="0"/>
        </a:p>
        <a:p xmlns:a="http://schemas.openxmlformats.org/drawingml/2006/main">
          <a:endParaRPr lang="en-GB" sz="100" dirty="0"/>
        </a:p>
        <a:p xmlns:a="http://schemas.openxmlformats.org/drawingml/2006/main">
          <a:endParaRPr lang="en-GB" sz="1200" dirty="0"/>
        </a:p>
        <a:p xmlns:a="http://schemas.openxmlformats.org/drawingml/2006/main">
          <a:r>
            <a:rPr lang="en-GB" sz="1200" dirty="0" err="1"/>
            <a:t>Canol</a:t>
          </a:r>
          <a:r>
            <a:rPr lang="en-GB" sz="1200" dirty="0"/>
            <a:t> </a:t>
          </a:r>
          <a:r>
            <a:rPr lang="en-GB" sz="1200" dirty="0" err="1"/>
            <a:t>Hydref</a:t>
          </a:r>
          <a:endParaRPr lang="en-GB" sz="1200" dirty="0"/>
        </a:p>
        <a:p xmlns:a="http://schemas.openxmlformats.org/drawingml/2006/main">
          <a:endParaRPr lang="en-GB" sz="1200" dirty="0"/>
        </a:p>
        <a:p xmlns:a="http://schemas.openxmlformats.org/drawingml/2006/main">
          <a:endParaRPr lang="en-GB" sz="1200" dirty="0"/>
        </a:p>
        <a:p xmlns:a="http://schemas.openxmlformats.org/drawingml/2006/main">
          <a:endParaRPr lang="en-GB" sz="1200" dirty="0"/>
        </a:p>
        <a:p xmlns:a="http://schemas.openxmlformats.org/drawingml/2006/main">
          <a:r>
            <a:rPr lang="en-GB" sz="1200" dirty="0" err="1"/>
            <a:t>Diwedd</a:t>
          </a:r>
          <a:r>
            <a:rPr lang="en-GB" sz="1200" dirty="0"/>
            <a:t> </a:t>
          </a:r>
          <a:r>
            <a:rPr lang="en-GB" sz="1200" dirty="0" err="1"/>
            <a:t>Hydref</a:t>
          </a:r>
          <a:endParaRPr lang="en-GB" sz="1200" dirty="0"/>
        </a:p>
        <a:p xmlns:a="http://schemas.openxmlformats.org/drawingml/2006/main">
          <a:endParaRPr lang="en-GB" sz="1200" dirty="0"/>
        </a:p>
        <a:p xmlns:a="http://schemas.openxmlformats.org/drawingml/2006/main">
          <a:endParaRPr lang="en-GB" sz="1200" dirty="0"/>
        </a:p>
        <a:p xmlns:a="http://schemas.openxmlformats.org/drawingml/2006/main">
          <a:endParaRPr lang="en-GB" sz="400" dirty="0"/>
        </a:p>
        <a:p xmlns:a="http://schemas.openxmlformats.org/drawingml/2006/main">
          <a:r>
            <a:rPr lang="en-GB" sz="1200" dirty="0" err="1"/>
            <a:t>Dechrau</a:t>
          </a:r>
          <a:r>
            <a:rPr lang="en-GB" sz="1200" dirty="0"/>
            <a:t> </a:t>
          </a:r>
          <a:r>
            <a:rPr lang="en-GB" sz="1200" dirty="0" err="1"/>
            <a:t>Tachwedd</a:t>
          </a:r>
          <a:endParaRPr lang="en-GB" sz="1200" dirty="0"/>
        </a:p>
        <a:p xmlns:a="http://schemas.openxmlformats.org/drawingml/2006/main">
          <a:endParaRPr lang="en-GB" sz="2000" dirty="0"/>
        </a:p>
        <a:p xmlns:a="http://schemas.openxmlformats.org/drawingml/2006/main">
          <a:endParaRPr lang="en-GB" sz="100" dirty="0"/>
        </a:p>
        <a:p xmlns:a="http://schemas.openxmlformats.org/drawingml/2006/main">
          <a:endParaRPr lang="en-GB" sz="1200" dirty="0"/>
        </a:p>
        <a:p xmlns:a="http://schemas.openxmlformats.org/drawingml/2006/main">
          <a:endParaRPr lang="en-GB" sz="100" dirty="0"/>
        </a:p>
        <a:p xmlns:a="http://schemas.openxmlformats.org/drawingml/2006/main">
          <a:r>
            <a:rPr lang="en-GB" sz="1200" dirty="0" err="1"/>
            <a:t>Canol</a:t>
          </a:r>
          <a:r>
            <a:rPr lang="en-GB" sz="1200" dirty="0"/>
            <a:t> </a:t>
          </a:r>
          <a:r>
            <a:rPr lang="en-GB" sz="1200" dirty="0" err="1"/>
            <a:t>Tachwedd</a:t>
          </a:r>
          <a:endParaRPr lang="en-GB" sz="1200" dirty="0"/>
        </a:p>
        <a:p xmlns:a="http://schemas.openxmlformats.org/drawingml/2006/main">
          <a:endParaRPr lang="en-GB" sz="1200" dirty="0"/>
        </a:p>
        <a:p xmlns:a="http://schemas.openxmlformats.org/drawingml/2006/main">
          <a:endParaRPr lang="en-GB" sz="1200" dirty="0"/>
        </a:p>
        <a:p xmlns:a="http://schemas.openxmlformats.org/drawingml/2006/main">
          <a:endParaRPr lang="en-GB" sz="1200" dirty="0"/>
        </a:p>
        <a:p xmlns:a="http://schemas.openxmlformats.org/drawingml/2006/main">
          <a:r>
            <a:rPr lang="en-GB" sz="1200" dirty="0" err="1"/>
            <a:t>Diwedd</a:t>
          </a:r>
          <a:r>
            <a:rPr lang="en-GB" sz="1200" dirty="0"/>
            <a:t> </a:t>
          </a:r>
          <a:r>
            <a:rPr lang="en-GB" sz="1200" dirty="0" err="1"/>
            <a:t>Tachwedd</a:t>
          </a:r>
          <a:r>
            <a:rPr lang="en-GB" sz="1200" dirty="0"/>
            <a:t> </a:t>
          </a:r>
        </a:p>
        <a:p xmlns:a="http://schemas.openxmlformats.org/drawingml/2006/main">
          <a:endParaRPr lang="en-GB" sz="1200" dirty="0"/>
        </a:p>
        <a:p xmlns:a="http://schemas.openxmlformats.org/drawingml/2006/main">
          <a:endParaRPr lang="en-GB" sz="1200" dirty="0"/>
        </a:p>
        <a:p xmlns:a="http://schemas.openxmlformats.org/drawingml/2006/main">
          <a:endParaRPr lang="en-GB" sz="1200" dirty="0"/>
        </a:p>
        <a:p xmlns:a="http://schemas.openxmlformats.org/drawingml/2006/main">
          <a:r>
            <a:rPr lang="en-GB" sz="1200" dirty="0" err="1"/>
            <a:t>Dechrau</a:t>
          </a:r>
          <a:r>
            <a:rPr lang="en-GB" sz="1200" dirty="0"/>
            <a:t> </a:t>
          </a:r>
          <a:r>
            <a:rPr lang="en-GB" sz="1200" dirty="0" err="1"/>
            <a:t>Rhagfyr</a:t>
          </a:r>
          <a:endParaRPr lang="en-GB" sz="1200" dirty="0"/>
        </a:p>
        <a:p xmlns:a="http://schemas.openxmlformats.org/drawingml/2006/main">
          <a:endParaRPr lang="en-GB" sz="1200" dirty="0"/>
        </a:p>
        <a:p xmlns:a="http://schemas.openxmlformats.org/drawingml/2006/main">
          <a:endParaRPr lang="en-GB" sz="1200" dirty="0"/>
        </a:p>
        <a:p xmlns:a="http://schemas.openxmlformats.org/drawingml/2006/main">
          <a:endParaRPr lang="en-GB" sz="100" dirty="0"/>
        </a:p>
        <a:p xmlns:a="http://schemas.openxmlformats.org/drawingml/2006/main">
          <a:endParaRPr lang="en-GB" sz="1200" dirty="0"/>
        </a:p>
        <a:p xmlns:a="http://schemas.openxmlformats.org/drawingml/2006/main">
          <a:r>
            <a:rPr lang="en-GB" sz="1200" dirty="0" err="1"/>
            <a:t>Canol</a:t>
          </a:r>
          <a:r>
            <a:rPr lang="en-GB" sz="1200" dirty="0"/>
            <a:t> </a:t>
          </a:r>
          <a:r>
            <a:rPr lang="en-GB" sz="1200" dirty="0" err="1"/>
            <a:t>Rhagfyr</a:t>
          </a:r>
          <a:r>
            <a:rPr lang="en-GB" sz="1200" dirty="0"/>
            <a:t> </a:t>
          </a:r>
        </a:p>
        <a:p xmlns:a="http://schemas.openxmlformats.org/drawingml/2006/main">
          <a:endParaRPr lang="en-GB" sz="1200" dirty="0"/>
        </a:p>
        <a:p xmlns:a="http://schemas.openxmlformats.org/drawingml/2006/main">
          <a:endParaRPr lang="en-GB" sz="200" dirty="0"/>
        </a:p>
        <a:p xmlns:a="http://schemas.openxmlformats.org/drawingml/2006/main">
          <a:endParaRPr lang="en-GB" sz="100" dirty="0"/>
        </a:p>
        <a:p xmlns:a="http://schemas.openxmlformats.org/drawingml/2006/main">
          <a:endParaRPr lang="en-GB" sz="1200" dirty="0"/>
        </a:p>
        <a:p xmlns:a="http://schemas.openxmlformats.org/drawingml/2006/main">
          <a:r>
            <a:rPr lang="en-GB" sz="1200" dirty="0" err="1"/>
            <a:t>Diwedd</a:t>
          </a:r>
          <a:r>
            <a:rPr lang="en-GB" sz="1200" dirty="0"/>
            <a:t> </a:t>
          </a:r>
          <a:r>
            <a:rPr lang="en-GB" sz="1200" dirty="0" err="1"/>
            <a:t>Rhagfyr</a:t>
          </a:r>
          <a:endParaRPr lang="en-GB" sz="1200" dirty="0"/>
        </a:p>
        <a:p xmlns:a="http://schemas.openxmlformats.org/drawingml/2006/main">
          <a:endParaRPr lang="en-GB" sz="1200" dirty="0"/>
        </a:p>
        <a:p xmlns:a="http://schemas.openxmlformats.org/drawingml/2006/main">
          <a:endParaRPr lang="en-GB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18830" cy="495029"/>
          </a:xfrm>
          <a:prstGeom prst="rect">
            <a:avLst/>
          </a:prstGeom>
        </p:spPr>
        <p:txBody>
          <a:bodyPr vert="horz" lIns="91063" tIns="45533" rIns="91063" bIns="45533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6" y="0"/>
            <a:ext cx="2918830" cy="495029"/>
          </a:xfrm>
          <a:prstGeom prst="rect">
            <a:avLst/>
          </a:prstGeom>
        </p:spPr>
        <p:txBody>
          <a:bodyPr vert="horz" lIns="91063" tIns="45533" rIns="91063" bIns="45533" rtlCol="0"/>
          <a:lstStyle>
            <a:lvl1pPr algn="r">
              <a:defRPr sz="1200"/>
            </a:lvl1pPr>
          </a:lstStyle>
          <a:p>
            <a:fld id="{B435F0E6-AC5D-4E26-8358-3D56013EF103}" type="datetimeFigureOut">
              <a:rPr lang="en-GB" smtClean="0"/>
              <a:t>10/05/2019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063" tIns="45533" rIns="91063" bIns="45533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063" tIns="45533" rIns="91063" bIns="4553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371286"/>
            <a:ext cx="2918830" cy="495028"/>
          </a:xfrm>
          <a:prstGeom prst="rect">
            <a:avLst/>
          </a:prstGeom>
        </p:spPr>
        <p:txBody>
          <a:bodyPr vert="horz" lIns="91063" tIns="45533" rIns="91063" bIns="45533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6" y="9371286"/>
            <a:ext cx="2918830" cy="495028"/>
          </a:xfrm>
          <a:prstGeom prst="rect">
            <a:avLst/>
          </a:prstGeom>
        </p:spPr>
        <p:txBody>
          <a:bodyPr vert="horz" lIns="91063" tIns="45533" rIns="91063" bIns="45533" rtlCol="0" anchor="b"/>
          <a:lstStyle>
            <a:lvl1pPr algn="r">
              <a:defRPr sz="1200"/>
            </a:lvl1pPr>
          </a:lstStyle>
          <a:p>
            <a:fld id="{AA83DDEC-5940-4676-957C-C087F04EA5B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50146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bit.ly/2RSomQ1" TargetMode="External"/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9575" y="250825"/>
            <a:ext cx="5916613" cy="33289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12617" y="3688985"/>
            <a:ext cx="5388610" cy="3884861"/>
          </a:xfrm>
        </p:spPr>
        <p:txBody>
          <a:bodyPr/>
          <a:lstStyle/>
          <a:p>
            <a:pPr defTabSz="914385">
              <a:defRPr/>
            </a:pPr>
            <a:endParaRPr lang="en-GB" sz="2400" b="1" dirty="0"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6E6A4-55B7-42F1-9F58-6BBDBC7E90C5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74174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/>
            <a:r>
              <a:rPr lang="en-GB" b="1" dirty="0"/>
              <a:t>Beth </a:t>
            </a:r>
            <a:r>
              <a:rPr lang="en-GB" b="1" dirty="0" err="1"/>
              <a:t>yw</a:t>
            </a:r>
            <a:r>
              <a:rPr lang="en-GB" b="1" dirty="0"/>
              <a:t> </a:t>
            </a:r>
            <a:r>
              <a:rPr lang="en-GB" b="1" dirty="0" err="1"/>
              <a:t>Prawf</a:t>
            </a:r>
            <a:r>
              <a:rPr lang="en-GB" b="1" dirty="0"/>
              <a:t> </a:t>
            </a:r>
            <a:r>
              <a:rPr lang="en-GB" b="1" dirty="0" err="1"/>
              <a:t>Egino</a:t>
            </a:r>
            <a:r>
              <a:rPr lang="en-GB" b="1" dirty="0"/>
              <a:t>? </a:t>
            </a:r>
          </a:p>
          <a:p>
            <a:pPr fontAlgn="base"/>
            <a:endParaRPr lang="en-GB" b="1" dirty="0"/>
          </a:p>
          <a:p>
            <a:pPr defTabSz="914385" fontAlgn="base">
              <a:defRPr/>
            </a:pPr>
            <a:r>
              <a:rPr lang="en-GB" dirty="0"/>
              <a:t>Mae </a:t>
            </a:r>
            <a:r>
              <a:rPr lang="en-GB" dirty="0" err="1"/>
              <a:t>prawf</a:t>
            </a:r>
            <a:r>
              <a:rPr lang="en-GB" dirty="0"/>
              <a:t> </a:t>
            </a:r>
            <a:r>
              <a:rPr lang="en-GB" dirty="0" err="1"/>
              <a:t>egino’n</a:t>
            </a:r>
            <a:r>
              <a:rPr lang="en-GB" dirty="0"/>
              <a:t> </a:t>
            </a:r>
            <a:r>
              <a:rPr lang="en-GB" dirty="0" err="1"/>
              <a:t>amcangyfrif</a:t>
            </a:r>
            <a:r>
              <a:rPr lang="en-GB" dirty="0"/>
              <a:t> </a:t>
            </a:r>
            <a:r>
              <a:rPr lang="en-GB" dirty="0" err="1"/>
              <a:t>canran</a:t>
            </a:r>
            <a:r>
              <a:rPr lang="en-GB" dirty="0"/>
              <a:t> y </a:t>
            </a:r>
            <a:r>
              <a:rPr lang="en-GB" dirty="0" err="1"/>
              <a:t>mes</a:t>
            </a:r>
            <a:r>
              <a:rPr lang="en-GB" dirty="0"/>
              <a:t> o </a:t>
            </a:r>
            <a:r>
              <a:rPr lang="en-GB" dirty="0" err="1"/>
              <a:t>fewn</a:t>
            </a:r>
            <a:r>
              <a:rPr lang="en-GB" dirty="0"/>
              <a:t> </a:t>
            </a:r>
            <a:r>
              <a:rPr lang="en-GB" dirty="0" err="1"/>
              <a:t>sampl</a:t>
            </a:r>
            <a:r>
              <a:rPr lang="en-GB" dirty="0"/>
              <a:t> </a:t>
            </a:r>
            <a:r>
              <a:rPr lang="en-GB" dirty="0" err="1"/>
              <a:t>sydd</a:t>
            </a:r>
            <a:r>
              <a:rPr lang="en-GB" dirty="0"/>
              <a:t> </a:t>
            </a:r>
            <a:r>
              <a:rPr lang="en-GB" dirty="0" err="1"/>
              <a:t>â’r</a:t>
            </a:r>
            <a:r>
              <a:rPr lang="en-GB" dirty="0"/>
              <a:t> </a:t>
            </a:r>
            <a:r>
              <a:rPr lang="en-GB" dirty="0" err="1"/>
              <a:t>gallu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egino</a:t>
            </a:r>
            <a:r>
              <a:rPr lang="en-GB" dirty="0"/>
              <a:t>. </a:t>
            </a:r>
          </a:p>
          <a:p>
            <a:pPr defTabSz="914385" fontAlgn="base">
              <a:defRPr/>
            </a:pPr>
            <a:endParaRPr lang="en-GB" dirty="0"/>
          </a:p>
          <a:p>
            <a:pPr defTabSz="914385" fontAlgn="base">
              <a:defRPr/>
            </a:pPr>
            <a:r>
              <a:rPr lang="en-GB" dirty="0" err="1"/>
              <a:t>Cyfradd</a:t>
            </a:r>
            <a:r>
              <a:rPr lang="en-GB" dirty="0"/>
              <a:t> </a:t>
            </a:r>
            <a:r>
              <a:rPr lang="en-GB" dirty="0" err="1"/>
              <a:t>egino</a:t>
            </a:r>
            <a:r>
              <a:rPr lang="en-GB" dirty="0"/>
              <a:t> </a:t>
            </a:r>
            <a:r>
              <a:rPr lang="en-GB" dirty="0" err="1"/>
              <a:t>mes</a:t>
            </a:r>
            <a:r>
              <a:rPr lang="en-GB" dirty="0"/>
              <a:t> </a:t>
            </a:r>
            <a:r>
              <a:rPr lang="en-GB" dirty="0" err="1"/>
              <a:t>yw’r</a:t>
            </a:r>
            <a:r>
              <a:rPr lang="en-GB" dirty="0"/>
              <a:t> </a:t>
            </a:r>
            <a:r>
              <a:rPr lang="en-GB" dirty="0" err="1"/>
              <a:t>nifer</a:t>
            </a:r>
            <a:r>
              <a:rPr lang="en-GB" dirty="0"/>
              <a:t> o </a:t>
            </a:r>
            <a:r>
              <a:rPr lang="en-GB" dirty="0" err="1"/>
              <a:t>fes</a:t>
            </a:r>
            <a:r>
              <a:rPr lang="en-GB" dirty="0"/>
              <a:t> </a:t>
            </a:r>
            <a:r>
              <a:rPr lang="en-GB" dirty="0" err="1"/>
              <a:t>sy’n</a:t>
            </a:r>
            <a:r>
              <a:rPr lang="en-GB" dirty="0"/>
              <a:t> </a:t>
            </a:r>
            <a:r>
              <a:rPr lang="en-GB" dirty="0" err="1"/>
              <a:t>egino</a:t>
            </a:r>
            <a:r>
              <a:rPr lang="en-GB" dirty="0"/>
              <a:t> o </a:t>
            </a:r>
            <a:r>
              <a:rPr lang="en-GB" dirty="0" err="1"/>
              <a:t>gymharu</a:t>
            </a:r>
            <a:r>
              <a:rPr lang="en-GB" dirty="0"/>
              <a:t> </a:t>
            </a:r>
            <a:r>
              <a:rPr lang="en-GB" dirty="0" err="1"/>
              <a:t>â</a:t>
            </a:r>
            <a:r>
              <a:rPr lang="en-GB" dirty="0"/>
              <a:t> </a:t>
            </a:r>
            <a:r>
              <a:rPr lang="en-GB" dirty="0" err="1"/>
              <a:t>chyfanswm</a:t>
            </a:r>
            <a:r>
              <a:rPr lang="en-GB" dirty="0"/>
              <a:t> </a:t>
            </a:r>
            <a:r>
              <a:rPr lang="en-GB" dirty="0" err="1"/>
              <a:t>nifer</a:t>
            </a:r>
            <a:r>
              <a:rPr lang="en-GB" dirty="0"/>
              <a:t> y </a:t>
            </a:r>
            <a:r>
              <a:rPr lang="en-GB" dirty="0" err="1"/>
              <a:t>mes</a:t>
            </a:r>
            <a:r>
              <a:rPr lang="en-GB" dirty="0"/>
              <a:t> a </a:t>
            </a:r>
            <a:r>
              <a:rPr lang="en-GB" dirty="0" err="1"/>
              <a:t>blannwyd</a:t>
            </a:r>
            <a:r>
              <a:rPr lang="en-GB" dirty="0"/>
              <a:t>. </a:t>
            </a:r>
          </a:p>
          <a:p>
            <a:pPr defTabSz="914385">
              <a:defRPr/>
            </a:pPr>
            <a:endParaRPr lang="en-GB" dirty="0"/>
          </a:p>
          <a:p>
            <a:pPr fontAlgn="base"/>
            <a:r>
              <a:rPr lang="en-GB" b="1" dirty="0"/>
              <a:t>Pam </a:t>
            </a:r>
            <a:r>
              <a:rPr lang="en-GB" b="1" dirty="0" err="1"/>
              <a:t>gwneud</a:t>
            </a:r>
            <a:r>
              <a:rPr lang="en-GB" b="1" dirty="0"/>
              <a:t> </a:t>
            </a:r>
            <a:r>
              <a:rPr lang="en-GB" b="1" dirty="0" err="1"/>
              <a:t>prawf</a:t>
            </a:r>
            <a:r>
              <a:rPr lang="en-GB" b="1" dirty="0"/>
              <a:t> </a:t>
            </a:r>
            <a:r>
              <a:rPr lang="en-GB" b="1" dirty="0" err="1"/>
              <a:t>egino</a:t>
            </a:r>
            <a:r>
              <a:rPr lang="en-GB" b="1" dirty="0"/>
              <a:t>?</a:t>
            </a:r>
          </a:p>
          <a:p>
            <a:pPr fontAlgn="base"/>
            <a:endParaRPr lang="en-GB" dirty="0"/>
          </a:p>
          <a:p>
            <a:pPr defTabSz="914385" fontAlgn="base">
              <a:defRPr/>
            </a:pPr>
            <a:r>
              <a:rPr lang="en-GB" dirty="0" err="1"/>
              <a:t>Oherwydd</a:t>
            </a:r>
            <a:r>
              <a:rPr lang="en-GB" dirty="0"/>
              <a:t> </a:t>
            </a:r>
            <a:r>
              <a:rPr lang="en-GB" dirty="0" err="1"/>
              <a:t>mae</a:t>
            </a:r>
            <a:r>
              <a:rPr lang="en-GB" dirty="0"/>
              <a:t> </a:t>
            </a:r>
            <a:r>
              <a:rPr lang="en-GB" dirty="0" err="1"/>
              <a:t>gwybod</a:t>
            </a:r>
            <a:r>
              <a:rPr lang="en-GB" dirty="0"/>
              <a:t> </a:t>
            </a:r>
            <a:r>
              <a:rPr lang="en-GB" dirty="0" err="1"/>
              <a:t>cyfradd</a:t>
            </a:r>
            <a:r>
              <a:rPr lang="en-GB" dirty="0"/>
              <a:t> </a:t>
            </a:r>
            <a:r>
              <a:rPr lang="en-GB" dirty="0" err="1"/>
              <a:t>egino</a:t>
            </a:r>
            <a:r>
              <a:rPr lang="en-GB" dirty="0"/>
              <a:t> </a:t>
            </a:r>
            <a:r>
              <a:rPr lang="en-GB" dirty="0" err="1"/>
              <a:t>hedyn</a:t>
            </a:r>
            <a:r>
              <a:rPr lang="en-GB" dirty="0"/>
              <a:t> </a:t>
            </a:r>
            <a:r>
              <a:rPr lang="en-GB" dirty="0" err="1"/>
              <a:t>penodol</a:t>
            </a:r>
            <a:r>
              <a:rPr lang="en-GB" dirty="0"/>
              <a:t> yn </a:t>
            </a:r>
            <a:r>
              <a:rPr lang="en-GB" dirty="0" err="1"/>
              <a:t>allweddol</a:t>
            </a:r>
            <a:r>
              <a:rPr lang="en-GB" dirty="0"/>
              <a:t> </a:t>
            </a:r>
            <a:r>
              <a:rPr lang="en-GB" dirty="0" err="1"/>
              <a:t>er</a:t>
            </a:r>
            <a:r>
              <a:rPr lang="en-GB" dirty="0"/>
              <a:t> </a:t>
            </a:r>
            <a:r>
              <a:rPr lang="en-GB" dirty="0" err="1"/>
              <a:t>mwyn</a:t>
            </a:r>
            <a:r>
              <a:rPr lang="en-GB" dirty="0"/>
              <a:t> </a:t>
            </a:r>
            <a:r>
              <a:rPr lang="en-GB" dirty="0" err="1"/>
              <a:t>deall</a:t>
            </a:r>
            <a:r>
              <a:rPr lang="en-GB" dirty="0"/>
              <a:t> pa </a:t>
            </a:r>
            <a:r>
              <a:rPr lang="en-GB" dirty="0" err="1"/>
              <a:t>mor</a:t>
            </a:r>
            <a:r>
              <a:rPr lang="en-GB" dirty="0"/>
              <a:t> </a:t>
            </a:r>
            <a:r>
              <a:rPr lang="en-GB" dirty="0" err="1"/>
              <a:t>dda</a:t>
            </a:r>
            <a:r>
              <a:rPr lang="en-GB" dirty="0"/>
              <a:t> y </a:t>
            </a:r>
            <a:r>
              <a:rPr lang="en-GB" dirty="0" err="1"/>
              <a:t>bydd</a:t>
            </a:r>
            <a:r>
              <a:rPr lang="en-GB" dirty="0"/>
              <a:t> yr </a:t>
            </a:r>
            <a:r>
              <a:rPr lang="en-GB" dirty="0" err="1"/>
              <a:t>hedyn</a:t>
            </a:r>
            <a:r>
              <a:rPr lang="en-GB" dirty="0"/>
              <a:t> </a:t>
            </a:r>
            <a:r>
              <a:rPr lang="en-GB" dirty="0" err="1"/>
              <a:t>hwnnw</a:t>
            </a:r>
            <a:r>
              <a:rPr lang="en-GB" dirty="0"/>
              <a:t> yn </a:t>
            </a:r>
            <a:r>
              <a:rPr lang="en-GB" dirty="0" err="1"/>
              <a:t>tyfu</a:t>
            </a:r>
            <a:r>
              <a:rPr lang="en-GB" dirty="0"/>
              <a:t> ar </a:t>
            </a:r>
            <a:r>
              <a:rPr lang="en-GB" dirty="0" err="1"/>
              <a:t>ôl</a:t>
            </a:r>
            <a:r>
              <a:rPr lang="en-GB" dirty="0"/>
              <a:t> </a:t>
            </a:r>
            <a:r>
              <a:rPr lang="en-GB" dirty="0" err="1"/>
              <a:t>ei</a:t>
            </a:r>
            <a:r>
              <a:rPr lang="en-GB" dirty="0"/>
              <a:t> </a:t>
            </a:r>
            <a:r>
              <a:rPr lang="en-GB" dirty="0" err="1"/>
              <a:t>blannu</a:t>
            </a:r>
            <a:r>
              <a:rPr lang="en-GB" dirty="0"/>
              <a:t>. </a:t>
            </a:r>
            <a:endParaRPr lang="en-GB" b="1" dirty="0"/>
          </a:p>
          <a:p>
            <a:pPr fontAlgn="base"/>
            <a:endParaRPr lang="en-GB" dirty="0"/>
          </a:p>
          <a:p>
            <a:pPr fontAlgn="base"/>
            <a:r>
              <a:rPr lang="en-GB" dirty="0" err="1"/>
              <a:t>Os</a:t>
            </a:r>
            <a:r>
              <a:rPr lang="en-GB" dirty="0"/>
              <a:t> </a:t>
            </a:r>
            <a:r>
              <a:rPr lang="en-GB" dirty="0" err="1"/>
              <a:t>oes</a:t>
            </a:r>
            <a:r>
              <a:rPr lang="en-GB" dirty="0"/>
              <a:t> </a:t>
            </a:r>
            <a:r>
              <a:rPr lang="en-GB" dirty="0" err="1"/>
              <a:t>gan</a:t>
            </a:r>
            <a:r>
              <a:rPr lang="en-GB" dirty="0"/>
              <a:t> </a:t>
            </a:r>
            <a:r>
              <a:rPr lang="en-GB" dirty="0" err="1"/>
              <a:t>eich</a:t>
            </a:r>
            <a:r>
              <a:rPr lang="en-GB" dirty="0"/>
              <a:t> </a:t>
            </a:r>
            <a:r>
              <a:rPr lang="en-GB" dirty="0" err="1"/>
              <a:t>hedyn</a:t>
            </a:r>
            <a:r>
              <a:rPr lang="en-GB" dirty="0"/>
              <a:t> </a:t>
            </a:r>
            <a:r>
              <a:rPr lang="en-GB" dirty="0" err="1"/>
              <a:t>gyfradd</a:t>
            </a:r>
            <a:r>
              <a:rPr lang="en-GB" dirty="0"/>
              <a:t> </a:t>
            </a:r>
            <a:r>
              <a:rPr lang="en-GB" dirty="0" err="1"/>
              <a:t>egino</a:t>
            </a:r>
            <a:r>
              <a:rPr lang="en-GB" dirty="0"/>
              <a:t> o 90%, </a:t>
            </a:r>
            <a:r>
              <a:rPr lang="en-GB" dirty="0" err="1"/>
              <a:t>mae’n</a:t>
            </a:r>
            <a:r>
              <a:rPr lang="en-GB" dirty="0"/>
              <a:t> </a:t>
            </a:r>
            <a:r>
              <a:rPr lang="en-GB" dirty="0" err="1"/>
              <a:t>golygu</a:t>
            </a:r>
            <a:r>
              <a:rPr lang="en-GB" dirty="0"/>
              <a:t> bod 90 </a:t>
            </a:r>
            <a:r>
              <a:rPr lang="en-GB" dirty="0" err="1"/>
              <a:t>allan</a:t>
            </a:r>
            <a:r>
              <a:rPr lang="en-GB" dirty="0"/>
              <a:t> o 100 o </a:t>
            </a:r>
            <a:r>
              <a:rPr lang="en-GB" dirty="0" err="1"/>
              <a:t>hadau</a:t>
            </a:r>
            <a:r>
              <a:rPr lang="en-GB" dirty="0"/>
              <a:t> yn </a:t>
            </a:r>
            <a:r>
              <a:rPr lang="en-GB" dirty="0" err="1"/>
              <a:t>debygol</a:t>
            </a:r>
            <a:r>
              <a:rPr lang="en-GB" dirty="0"/>
              <a:t> o </a:t>
            </a:r>
            <a:r>
              <a:rPr lang="en-GB" dirty="0" err="1"/>
              <a:t>egino</a:t>
            </a:r>
            <a:r>
              <a:rPr lang="en-GB" dirty="0"/>
              <a:t> </a:t>
            </a:r>
            <a:r>
              <a:rPr lang="en-GB" dirty="0" err="1"/>
              <a:t>dan</a:t>
            </a:r>
            <a:r>
              <a:rPr lang="en-GB" dirty="0"/>
              <a:t> </a:t>
            </a:r>
            <a:r>
              <a:rPr lang="en-GB" dirty="0" err="1"/>
              <a:t>amodau</a:t>
            </a:r>
            <a:r>
              <a:rPr lang="en-GB" dirty="0"/>
              <a:t> </a:t>
            </a:r>
            <a:r>
              <a:rPr lang="en-GB" dirty="0" err="1"/>
              <a:t>tyfu</a:t>
            </a:r>
            <a:r>
              <a:rPr lang="en-GB" dirty="0"/>
              <a:t> da. </a:t>
            </a:r>
            <a:r>
              <a:rPr lang="en-GB" dirty="0" err="1"/>
              <a:t>Gallwch</a:t>
            </a:r>
            <a:r>
              <a:rPr lang="en-GB" dirty="0"/>
              <a:t> </a:t>
            </a:r>
            <a:r>
              <a:rPr lang="en-GB" dirty="0" err="1"/>
              <a:t>ddefnyddio’r</a:t>
            </a:r>
            <a:r>
              <a:rPr lang="en-GB" dirty="0"/>
              <a:t> </a:t>
            </a:r>
            <a:r>
              <a:rPr lang="en-GB" dirty="0" err="1"/>
              <a:t>wybodaeth</a:t>
            </a:r>
            <a:r>
              <a:rPr lang="en-GB" dirty="0"/>
              <a:t> hon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benderfynu</a:t>
            </a:r>
            <a:r>
              <a:rPr lang="en-GB" dirty="0"/>
              <a:t> a </a:t>
            </a:r>
            <a:r>
              <a:rPr lang="en-GB" dirty="0" err="1"/>
              <a:t>fydd</a:t>
            </a:r>
            <a:r>
              <a:rPr lang="en-GB" dirty="0"/>
              <a:t> yr </a:t>
            </a:r>
            <a:r>
              <a:rPr lang="en-GB" dirty="0" err="1"/>
              <a:t>hedyn</a:t>
            </a:r>
            <a:r>
              <a:rPr lang="en-GB" dirty="0"/>
              <a:t> </a:t>
            </a:r>
            <a:r>
              <a:rPr lang="en-GB" dirty="0" err="1"/>
              <a:t>sydd</a:t>
            </a:r>
            <a:r>
              <a:rPr lang="en-GB" dirty="0"/>
              <a:t> </a:t>
            </a:r>
            <a:r>
              <a:rPr lang="en-GB" dirty="0" err="1"/>
              <a:t>gennych</a:t>
            </a:r>
            <a:r>
              <a:rPr lang="en-GB" dirty="0"/>
              <a:t> yn </a:t>
            </a:r>
            <a:r>
              <a:rPr lang="en-GB" dirty="0" err="1"/>
              <a:t>cynhyrchu</a:t>
            </a:r>
            <a:r>
              <a:rPr lang="en-GB" dirty="0"/>
              <a:t> </a:t>
            </a:r>
            <a:r>
              <a:rPr lang="en-GB" dirty="0" err="1"/>
              <a:t>cnwd</a:t>
            </a:r>
            <a:r>
              <a:rPr lang="en-GB" dirty="0"/>
              <a:t> da, </a:t>
            </a:r>
            <a:r>
              <a:rPr lang="en-GB" dirty="0" err="1"/>
              <a:t>cyfrif</a:t>
            </a:r>
            <a:r>
              <a:rPr lang="en-GB" dirty="0"/>
              <a:t> y </a:t>
            </a:r>
            <a:r>
              <a:rPr lang="en-GB" dirty="0" err="1"/>
              <a:t>gyfradd</a:t>
            </a:r>
            <a:r>
              <a:rPr lang="en-GB" dirty="0"/>
              <a:t> </a:t>
            </a:r>
            <a:r>
              <a:rPr lang="en-GB" dirty="0" err="1"/>
              <a:t>hadu</a:t>
            </a:r>
            <a:r>
              <a:rPr lang="en-GB" dirty="0"/>
              <a:t> </a:t>
            </a:r>
            <a:r>
              <a:rPr lang="en-GB" dirty="0" err="1"/>
              <a:t>orau</a:t>
            </a:r>
            <a:r>
              <a:rPr lang="en-GB" dirty="0"/>
              <a:t>, </a:t>
            </a:r>
            <a:r>
              <a:rPr lang="en-GB" dirty="0" err="1"/>
              <a:t>neu</a:t>
            </a:r>
            <a:r>
              <a:rPr lang="en-GB" dirty="0"/>
              <a:t> a </a:t>
            </a:r>
            <a:r>
              <a:rPr lang="en-GB" dirty="0" err="1"/>
              <a:t>ddylid</a:t>
            </a:r>
            <a:r>
              <a:rPr lang="en-GB" dirty="0"/>
              <a:t> </a:t>
            </a:r>
            <a:r>
              <a:rPr lang="en-GB" dirty="0" err="1"/>
              <a:t>defnyddio’r</a:t>
            </a:r>
            <a:r>
              <a:rPr lang="en-GB" dirty="0"/>
              <a:t> </a:t>
            </a:r>
            <a:r>
              <a:rPr lang="en-GB" dirty="0" err="1"/>
              <a:t>hedyn</a:t>
            </a:r>
            <a:r>
              <a:rPr lang="en-GB" dirty="0"/>
              <a:t> o </a:t>
            </a:r>
            <a:r>
              <a:rPr lang="en-GB" dirty="0" err="1"/>
              <a:t>gwbl</a:t>
            </a:r>
            <a:r>
              <a:rPr lang="en-GB" dirty="0"/>
              <a:t>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3DDEC-5940-4676-957C-C087F04EA5B1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672279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85">
              <a:defRPr/>
            </a:pPr>
            <a:r>
              <a:rPr lang="en-GB" dirty="0" err="1"/>
              <a:t>Hyd</a:t>
            </a:r>
            <a:r>
              <a:rPr lang="en-GB" dirty="0"/>
              <a:t> yn </a:t>
            </a:r>
            <a:r>
              <a:rPr lang="en-GB" dirty="0" err="1"/>
              <a:t>oed</a:t>
            </a:r>
            <a:r>
              <a:rPr lang="en-GB" dirty="0"/>
              <a:t> </a:t>
            </a:r>
            <a:r>
              <a:rPr lang="en-GB" dirty="0" err="1"/>
              <a:t>mewn</a:t>
            </a:r>
            <a:r>
              <a:rPr lang="en-GB" dirty="0"/>
              <a:t> </a:t>
            </a:r>
            <a:r>
              <a:rPr lang="en-GB" dirty="0" err="1"/>
              <a:t>amgylchedd</a:t>
            </a:r>
            <a:r>
              <a:rPr lang="en-GB" dirty="0"/>
              <a:t> </a:t>
            </a:r>
            <a:r>
              <a:rPr lang="en-GB" dirty="0" err="1"/>
              <a:t>meithrinfa</a:t>
            </a:r>
            <a:r>
              <a:rPr lang="en-GB" dirty="0"/>
              <a:t> </a:t>
            </a:r>
            <a:r>
              <a:rPr lang="en-GB" dirty="0" err="1"/>
              <a:t>goed</a:t>
            </a:r>
            <a:r>
              <a:rPr lang="en-GB" dirty="0"/>
              <a:t> gyda’r </a:t>
            </a:r>
            <a:r>
              <a:rPr lang="en-GB" dirty="0" err="1"/>
              <a:t>dulliau</a:t>
            </a:r>
            <a:r>
              <a:rPr lang="en-GB" dirty="0"/>
              <a:t> </a:t>
            </a:r>
            <a:r>
              <a:rPr lang="en-GB" dirty="0" err="1"/>
              <a:t>storio</a:t>
            </a:r>
            <a:r>
              <a:rPr lang="en-GB" dirty="0"/>
              <a:t> </a:t>
            </a:r>
            <a:r>
              <a:rPr lang="en-GB" dirty="0" err="1"/>
              <a:t>gorau</a:t>
            </a:r>
            <a:r>
              <a:rPr lang="en-GB" dirty="0"/>
              <a:t>, </a:t>
            </a:r>
            <a:r>
              <a:rPr lang="en-GB" dirty="0" err="1"/>
              <a:t>mae</a:t>
            </a:r>
            <a:r>
              <a:rPr lang="en-GB" dirty="0"/>
              <a:t> </a:t>
            </a:r>
            <a:r>
              <a:rPr lang="en-GB" dirty="0" err="1"/>
              <a:t>cyfraddau</a:t>
            </a:r>
            <a:r>
              <a:rPr lang="en-GB" dirty="0"/>
              <a:t> </a:t>
            </a:r>
            <a:r>
              <a:rPr lang="en-GB" dirty="0" err="1"/>
              <a:t>egino</a:t>
            </a:r>
            <a:r>
              <a:rPr lang="en-GB" dirty="0"/>
              <a:t> </a:t>
            </a:r>
            <a:r>
              <a:rPr lang="en-GB" dirty="0" err="1"/>
              <a:t>mes</a:t>
            </a:r>
            <a:r>
              <a:rPr lang="en-GB" dirty="0"/>
              <a:t> yn </a:t>
            </a:r>
            <a:r>
              <a:rPr lang="en-GB" dirty="0" err="1"/>
              <a:t>dirywio</a:t>
            </a:r>
            <a:r>
              <a:rPr lang="en-GB" dirty="0"/>
              <a:t> </a:t>
            </a:r>
            <a:r>
              <a:rPr lang="en-GB" dirty="0" err="1"/>
              <a:t>wrth</a:t>
            </a:r>
            <a:r>
              <a:rPr lang="en-GB" dirty="0"/>
              <a:t> </a:t>
            </a:r>
            <a:r>
              <a:rPr lang="en-GB" dirty="0" err="1"/>
              <a:t>iddyn</a:t>
            </a:r>
            <a:r>
              <a:rPr lang="en-GB" dirty="0"/>
              <a:t> </a:t>
            </a:r>
            <a:r>
              <a:rPr lang="en-GB" dirty="0" err="1"/>
              <a:t>nhw</a:t>
            </a:r>
            <a:r>
              <a:rPr lang="en-GB" dirty="0"/>
              <a:t> </a:t>
            </a:r>
            <a:r>
              <a:rPr lang="en-GB" dirty="0" err="1"/>
              <a:t>sychu</a:t>
            </a:r>
            <a:r>
              <a:rPr lang="en-GB" dirty="0"/>
              <a:t>. Mae </a:t>
            </a:r>
            <a:r>
              <a:rPr lang="en-GB" dirty="0" err="1"/>
              <a:t>hyn</a:t>
            </a:r>
            <a:r>
              <a:rPr lang="en-GB" dirty="0"/>
              <a:t> yn </a:t>
            </a:r>
            <a:r>
              <a:rPr lang="en-GB" dirty="0" err="1"/>
              <a:t>golygu</a:t>
            </a:r>
            <a:r>
              <a:rPr lang="en-GB" dirty="0"/>
              <a:t> bod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storio</a:t>
            </a:r>
            <a:r>
              <a:rPr lang="en-GB" dirty="0"/>
              <a:t> </a:t>
            </a:r>
            <a:r>
              <a:rPr lang="en-GB" dirty="0" err="1"/>
              <a:t>a’u</a:t>
            </a:r>
            <a:r>
              <a:rPr lang="en-GB" dirty="0"/>
              <a:t> </a:t>
            </a:r>
            <a:r>
              <a:rPr lang="en-GB" dirty="0" err="1"/>
              <a:t>tyfu</a:t>
            </a:r>
            <a:r>
              <a:rPr lang="en-GB" dirty="0"/>
              <a:t> yn </a:t>
            </a:r>
            <a:r>
              <a:rPr lang="en-GB" dirty="0" err="1"/>
              <a:t>anodd</a:t>
            </a:r>
            <a:r>
              <a:rPr lang="en-GB" dirty="0"/>
              <a:t>. </a:t>
            </a:r>
          </a:p>
          <a:p>
            <a:pPr defTabSz="914385">
              <a:defRPr/>
            </a:pPr>
            <a:endParaRPr lang="en-GB" dirty="0"/>
          </a:p>
          <a:p>
            <a:r>
              <a:rPr lang="en-GB" dirty="0" err="1"/>
              <a:t>Bydd</a:t>
            </a:r>
            <a:r>
              <a:rPr lang="en-GB" dirty="0"/>
              <a:t> </a:t>
            </a:r>
            <a:r>
              <a:rPr lang="en-GB" dirty="0" err="1"/>
              <a:t>dirywiad</a:t>
            </a:r>
            <a:r>
              <a:rPr lang="en-GB" dirty="0"/>
              <a:t> </a:t>
            </a:r>
            <a:r>
              <a:rPr lang="en-GB" dirty="0" err="1"/>
              <a:t>araf</a:t>
            </a:r>
            <a:r>
              <a:rPr lang="en-GB" dirty="0"/>
              <a:t> yn </a:t>
            </a:r>
            <a:r>
              <a:rPr lang="en-GB" dirty="0" err="1"/>
              <a:t>digwydd</a:t>
            </a:r>
            <a:r>
              <a:rPr lang="en-GB" dirty="0"/>
              <a:t> yn yr </a:t>
            </a:r>
            <a:r>
              <a:rPr lang="en-GB" dirty="0" err="1"/>
              <a:t>wythnosau</a:t>
            </a:r>
            <a:r>
              <a:rPr lang="en-GB" dirty="0"/>
              <a:t> </a:t>
            </a:r>
            <a:r>
              <a:rPr lang="en-GB" dirty="0" err="1"/>
              <a:t>rhwng</a:t>
            </a:r>
            <a:r>
              <a:rPr lang="en-GB" dirty="0"/>
              <a:t> </a:t>
            </a:r>
            <a:r>
              <a:rPr lang="en-GB" dirty="0" err="1"/>
              <a:t>casglu</a:t>
            </a:r>
            <a:r>
              <a:rPr lang="en-GB" dirty="0"/>
              <a:t> </a:t>
            </a:r>
            <a:r>
              <a:rPr lang="en-GB" dirty="0" err="1"/>
              <a:t>mes</a:t>
            </a:r>
            <a:r>
              <a:rPr lang="en-GB" dirty="0"/>
              <a:t> (</a:t>
            </a:r>
            <a:r>
              <a:rPr lang="en-GB" dirty="0" err="1"/>
              <a:t>Medi-ddechrau</a:t>
            </a:r>
            <a:r>
              <a:rPr lang="en-GB" dirty="0"/>
              <a:t> </a:t>
            </a:r>
            <a:r>
              <a:rPr lang="en-GB" dirty="0" err="1"/>
              <a:t>Tachwedd</a:t>
            </a:r>
            <a:r>
              <a:rPr lang="en-GB" dirty="0"/>
              <a:t>) a </a:t>
            </a:r>
            <a:r>
              <a:rPr lang="en-GB" dirty="0" err="1"/>
              <a:t>phlannu</a:t>
            </a:r>
            <a:r>
              <a:rPr lang="en-GB" dirty="0"/>
              <a:t> (</a:t>
            </a:r>
            <a:r>
              <a:rPr lang="en-GB" dirty="0" err="1"/>
              <a:t>canol</a:t>
            </a:r>
            <a:r>
              <a:rPr lang="en-GB" dirty="0"/>
              <a:t> </a:t>
            </a:r>
            <a:r>
              <a:rPr lang="en-GB" dirty="0" err="1"/>
              <a:t>Tachwedd</a:t>
            </a:r>
            <a:r>
              <a:rPr lang="en-GB" dirty="0"/>
              <a:t>) </a:t>
            </a:r>
            <a:r>
              <a:rPr lang="en-GB" dirty="0" err="1"/>
              <a:t>ond</a:t>
            </a:r>
            <a:r>
              <a:rPr lang="en-GB" dirty="0"/>
              <a:t> </a:t>
            </a:r>
            <a:r>
              <a:rPr lang="en-GB" dirty="0" err="1"/>
              <a:t>wedi</a:t>
            </a:r>
            <a:r>
              <a:rPr lang="en-GB" dirty="0"/>
              <a:t> </a:t>
            </a:r>
            <a:r>
              <a:rPr lang="en-GB" dirty="0" err="1"/>
              <a:t>iddyn</a:t>
            </a:r>
            <a:r>
              <a:rPr lang="en-GB" dirty="0"/>
              <a:t> </a:t>
            </a:r>
            <a:r>
              <a:rPr lang="en-GB" dirty="0" err="1"/>
              <a:t>nhw</a:t>
            </a:r>
            <a:r>
              <a:rPr lang="en-GB" dirty="0"/>
              <a:t> </a:t>
            </a:r>
            <a:r>
              <a:rPr lang="en-GB" dirty="0" err="1"/>
              <a:t>gael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plannu</a:t>
            </a:r>
            <a:r>
              <a:rPr lang="en-GB" dirty="0"/>
              <a:t> yn y </a:t>
            </a:r>
            <a:r>
              <a:rPr lang="en-GB" dirty="0" err="1"/>
              <a:t>ddaear</a:t>
            </a:r>
            <a:r>
              <a:rPr lang="en-GB" dirty="0"/>
              <a:t> </a:t>
            </a:r>
            <a:r>
              <a:rPr lang="en-GB" dirty="0" err="1"/>
              <a:t>bydd</a:t>
            </a:r>
            <a:r>
              <a:rPr lang="en-GB" dirty="0"/>
              <a:t> y </a:t>
            </a:r>
            <a:r>
              <a:rPr lang="en-GB" dirty="0" err="1"/>
              <a:t>gyfradd</a:t>
            </a:r>
            <a:r>
              <a:rPr lang="en-GB" dirty="0"/>
              <a:t> </a:t>
            </a:r>
            <a:r>
              <a:rPr lang="en-GB" dirty="0" err="1"/>
              <a:t>egino</a:t>
            </a:r>
            <a:r>
              <a:rPr lang="en-GB" dirty="0"/>
              <a:t> yn </a:t>
            </a:r>
            <a:r>
              <a:rPr lang="en-GB" dirty="0" err="1"/>
              <a:t>cydbwyso</a:t>
            </a:r>
            <a:r>
              <a:rPr lang="en-GB" dirty="0"/>
              <a:t>. </a:t>
            </a:r>
          </a:p>
          <a:p>
            <a:endParaRPr lang="en-GB" dirty="0"/>
          </a:p>
          <a:p>
            <a:r>
              <a:rPr lang="en-GB" dirty="0" err="1"/>
              <a:t>Fel</a:t>
            </a:r>
            <a:r>
              <a:rPr lang="en-GB" dirty="0"/>
              <a:t> </a:t>
            </a:r>
            <a:r>
              <a:rPr lang="en-GB" dirty="0" err="1"/>
              <a:t>arfer</a:t>
            </a:r>
            <a:r>
              <a:rPr lang="en-GB" dirty="0"/>
              <a:t>, </a:t>
            </a:r>
            <a:r>
              <a:rPr lang="en-GB" dirty="0" err="1"/>
              <a:t>caiff</a:t>
            </a:r>
            <a:r>
              <a:rPr lang="en-GB" dirty="0"/>
              <a:t> </a:t>
            </a:r>
            <a:r>
              <a:rPr lang="en-GB" dirty="0" err="1"/>
              <a:t>mes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plannu</a:t>
            </a:r>
            <a:r>
              <a:rPr lang="en-GB" dirty="0"/>
              <a:t> pan </a:t>
            </a:r>
            <a:r>
              <a:rPr lang="en-GB" dirty="0" err="1"/>
              <a:t>fydd</a:t>
            </a:r>
            <a:r>
              <a:rPr lang="en-GB" dirty="0"/>
              <a:t> </a:t>
            </a:r>
            <a:r>
              <a:rPr lang="en-GB" dirty="0" err="1"/>
              <a:t>gallu</a:t>
            </a:r>
            <a:r>
              <a:rPr lang="en-GB" dirty="0"/>
              <a:t> </a:t>
            </a:r>
            <a:r>
              <a:rPr lang="en-GB" dirty="0" err="1"/>
              <a:t>egino</a:t>
            </a:r>
            <a:r>
              <a:rPr lang="en-GB" dirty="0"/>
              <a:t> </a:t>
            </a:r>
            <a:r>
              <a:rPr lang="en-GB" dirty="0" err="1"/>
              <a:t>unrhyw</a:t>
            </a:r>
            <a:r>
              <a:rPr lang="en-GB" dirty="0"/>
              <a:t> le </a:t>
            </a:r>
            <a:r>
              <a:rPr lang="en-GB" dirty="0" err="1"/>
              <a:t>rhwng</a:t>
            </a:r>
            <a:r>
              <a:rPr lang="en-GB" dirty="0"/>
              <a:t> 99% a 60% </a:t>
            </a:r>
            <a:r>
              <a:rPr lang="en-GB" dirty="0" err="1"/>
              <a:t>ganddyn</a:t>
            </a:r>
            <a:r>
              <a:rPr lang="en-GB" dirty="0"/>
              <a:t> </a:t>
            </a:r>
            <a:r>
              <a:rPr lang="en-GB" dirty="0" err="1"/>
              <a:t>nhw</a:t>
            </a:r>
            <a:r>
              <a:rPr lang="en-GB" dirty="0"/>
              <a:t>. </a:t>
            </a:r>
          </a:p>
          <a:p>
            <a:endParaRPr lang="en-GB" dirty="0"/>
          </a:p>
          <a:p>
            <a:endParaRPr lang="en-GB" i="1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3DDEC-5940-4676-957C-C087F04EA5B1}" type="slidenum">
              <a:rPr lang="en-GB" smtClean="0"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691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85">
              <a:defRPr/>
            </a:pPr>
            <a:r>
              <a:rPr lang="en-GB" dirty="0"/>
              <a:t>Mae </a:t>
            </a:r>
            <a:r>
              <a:rPr lang="en-GB" dirty="0" err="1"/>
              <a:t>nifer</a:t>
            </a:r>
            <a:r>
              <a:rPr lang="en-GB" dirty="0"/>
              <a:t> o </a:t>
            </a:r>
            <a:r>
              <a:rPr lang="en-GB" dirty="0" err="1"/>
              <a:t>ffactorau</a:t>
            </a:r>
            <a:r>
              <a:rPr lang="en-GB" dirty="0"/>
              <a:t> </a:t>
            </a:r>
            <a:r>
              <a:rPr lang="en-GB" dirty="0" err="1"/>
              <a:t>dynol</a:t>
            </a:r>
            <a:r>
              <a:rPr lang="en-GB" dirty="0"/>
              <a:t> ac </a:t>
            </a:r>
            <a:r>
              <a:rPr lang="en-GB" dirty="0" err="1"/>
              <a:t>amgylcheddol</a:t>
            </a:r>
            <a:r>
              <a:rPr lang="en-GB" dirty="0"/>
              <a:t> a </a:t>
            </a:r>
            <a:r>
              <a:rPr lang="en-GB" dirty="0" err="1"/>
              <a:t>fydd</a:t>
            </a:r>
            <a:r>
              <a:rPr lang="en-GB" dirty="0"/>
              <a:t> yn </a:t>
            </a:r>
            <a:r>
              <a:rPr lang="en-GB" dirty="0" err="1"/>
              <a:t>cyflymu</a:t>
            </a:r>
            <a:r>
              <a:rPr lang="en-GB" dirty="0"/>
              <a:t> </a:t>
            </a:r>
            <a:r>
              <a:rPr lang="en-GB" dirty="0" err="1"/>
              <a:t>cyfraddau</a:t>
            </a:r>
            <a:r>
              <a:rPr lang="en-GB" dirty="0"/>
              <a:t> </a:t>
            </a:r>
            <a:r>
              <a:rPr lang="en-GB" dirty="0" err="1"/>
              <a:t>dirywiad</a:t>
            </a:r>
            <a:r>
              <a:rPr lang="en-GB" dirty="0"/>
              <a:t> </a:t>
            </a:r>
            <a:r>
              <a:rPr lang="en-GB" dirty="0" err="1"/>
              <a:t>mes</a:t>
            </a:r>
            <a:r>
              <a:rPr lang="en-GB" dirty="0"/>
              <a:t> a </a:t>
            </a:r>
            <a:r>
              <a:rPr lang="en-GB" dirty="0" err="1"/>
              <a:t>lleihau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cyfle</a:t>
            </a:r>
            <a:r>
              <a:rPr lang="en-GB" dirty="0"/>
              <a:t> o </a:t>
            </a:r>
            <a:r>
              <a:rPr lang="en-GB" dirty="0" err="1"/>
              <a:t>egino’n</a:t>
            </a:r>
            <a:r>
              <a:rPr lang="en-GB" dirty="0"/>
              <a:t> </a:t>
            </a:r>
            <a:r>
              <a:rPr lang="en-GB" dirty="0" err="1"/>
              <a:t>llwyddiannus</a:t>
            </a:r>
            <a:r>
              <a:rPr lang="en-GB" dirty="0"/>
              <a:t> a </a:t>
            </a:r>
            <a:r>
              <a:rPr lang="en-GB" dirty="0" err="1"/>
              <a:t>thyfu’n</a:t>
            </a:r>
            <a:r>
              <a:rPr lang="en-GB" dirty="0"/>
              <a:t> </a:t>
            </a:r>
            <a:r>
              <a:rPr lang="en-GB" dirty="0" err="1"/>
              <a:t>goed</a:t>
            </a:r>
            <a:r>
              <a:rPr lang="en-GB" dirty="0"/>
              <a:t>. </a:t>
            </a:r>
          </a:p>
          <a:p>
            <a:pPr defTabSz="914385">
              <a:defRPr/>
            </a:pPr>
            <a:endParaRPr lang="en-GB" dirty="0"/>
          </a:p>
          <a:p>
            <a:r>
              <a:rPr lang="en-GB" b="1" dirty="0" err="1"/>
              <a:t>Cadw’n</a:t>
            </a:r>
            <a:r>
              <a:rPr lang="en-GB" b="1" dirty="0"/>
              <a:t> </a:t>
            </a:r>
            <a:r>
              <a:rPr lang="en-GB" b="1" dirty="0" err="1"/>
              <a:t>oer</a:t>
            </a:r>
            <a:r>
              <a:rPr lang="en-GB" b="1" dirty="0"/>
              <a:t> </a:t>
            </a:r>
            <a:r>
              <a:rPr lang="en-GB" dirty="0"/>
              <a:t>– </a:t>
            </a:r>
            <a:r>
              <a:rPr lang="en-GB" dirty="0" err="1"/>
              <a:t>er</a:t>
            </a:r>
            <a:r>
              <a:rPr lang="en-GB" dirty="0"/>
              <a:t> </a:t>
            </a:r>
            <a:r>
              <a:rPr lang="en-GB" dirty="0" err="1"/>
              <a:t>mwyn</a:t>
            </a:r>
            <a:r>
              <a:rPr lang="en-GB" dirty="0"/>
              <a:t> </a:t>
            </a:r>
            <a:r>
              <a:rPr lang="en-GB" dirty="0" err="1"/>
              <a:t>arafu</a:t>
            </a:r>
            <a:r>
              <a:rPr lang="en-GB" dirty="0"/>
              <a:t> </a:t>
            </a:r>
            <a:r>
              <a:rPr lang="en-GB" dirty="0" err="1"/>
              <a:t>cyfradd</a:t>
            </a:r>
            <a:r>
              <a:rPr lang="en-GB" dirty="0"/>
              <a:t> y </a:t>
            </a:r>
            <a:r>
              <a:rPr lang="en-GB" dirty="0" err="1"/>
              <a:t>dirywiad</a:t>
            </a:r>
            <a:r>
              <a:rPr lang="en-GB" dirty="0"/>
              <a:t> a </a:t>
            </a:r>
            <a:r>
              <a:rPr lang="en-GB" dirty="0" err="1"/>
              <a:t>lleihau</a:t>
            </a:r>
            <a:r>
              <a:rPr lang="en-GB" dirty="0"/>
              <a:t> </a:t>
            </a:r>
            <a:r>
              <a:rPr lang="en-GB" dirty="0" err="1"/>
              <a:t>twf</a:t>
            </a:r>
            <a:r>
              <a:rPr lang="en-GB" dirty="0"/>
              <a:t> </a:t>
            </a:r>
            <a:r>
              <a:rPr lang="en-GB" dirty="0" err="1"/>
              <a:t>ffwngaidd</a:t>
            </a:r>
            <a:r>
              <a:rPr lang="en-GB" dirty="0"/>
              <a:t>, </a:t>
            </a:r>
            <a:r>
              <a:rPr lang="en-GB" dirty="0" err="1"/>
              <a:t>mae</a:t>
            </a:r>
            <a:r>
              <a:rPr lang="en-GB" dirty="0"/>
              <a:t> </a:t>
            </a:r>
            <a:r>
              <a:rPr lang="en-GB" dirty="0" err="1"/>
              <a:t>angen</a:t>
            </a:r>
            <a:r>
              <a:rPr lang="en-GB" dirty="0"/>
              <a:t> </a:t>
            </a:r>
            <a:r>
              <a:rPr lang="en-GB" dirty="0" err="1"/>
              <a:t>storio</a:t>
            </a:r>
            <a:r>
              <a:rPr lang="en-GB" dirty="0"/>
              <a:t> </a:t>
            </a:r>
            <a:r>
              <a:rPr lang="en-GB" dirty="0" err="1"/>
              <a:t>mes</a:t>
            </a:r>
            <a:r>
              <a:rPr lang="en-GB" dirty="0"/>
              <a:t> ar </a:t>
            </a:r>
            <a:r>
              <a:rPr lang="en-GB" dirty="0" err="1"/>
              <a:t>dymheredd</a:t>
            </a:r>
            <a:r>
              <a:rPr lang="en-GB" dirty="0"/>
              <a:t> </a:t>
            </a:r>
            <a:r>
              <a:rPr lang="en-GB" dirty="0" err="1"/>
              <a:t>isel</a:t>
            </a:r>
            <a:r>
              <a:rPr lang="en-GB" dirty="0"/>
              <a:t> (2ºC - 5ºC) ac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ffwrdd</a:t>
            </a:r>
            <a:r>
              <a:rPr lang="en-GB" dirty="0"/>
              <a:t> </a:t>
            </a:r>
            <a:r>
              <a:rPr lang="en-GB" dirty="0" err="1"/>
              <a:t>oddi</a:t>
            </a:r>
            <a:r>
              <a:rPr lang="en-GB" dirty="0"/>
              <a:t> </a:t>
            </a:r>
            <a:r>
              <a:rPr lang="en-GB" dirty="0" err="1"/>
              <a:t>wrth</a:t>
            </a:r>
            <a:r>
              <a:rPr lang="en-GB" dirty="0"/>
              <a:t> </a:t>
            </a:r>
            <a:r>
              <a:rPr lang="en-GB" dirty="0" err="1"/>
              <a:t>beryglon</a:t>
            </a:r>
            <a:r>
              <a:rPr lang="en-GB" dirty="0"/>
              <a:t> </a:t>
            </a:r>
            <a:r>
              <a:rPr lang="en-GB" dirty="0" err="1"/>
              <a:t>gwres</a:t>
            </a:r>
            <a:r>
              <a:rPr lang="en-GB" dirty="0"/>
              <a:t> </a:t>
            </a:r>
            <a:r>
              <a:rPr lang="en-GB" dirty="0" err="1"/>
              <a:t>canolog</a:t>
            </a:r>
            <a:r>
              <a:rPr lang="en-GB" dirty="0"/>
              <a:t>. </a:t>
            </a:r>
          </a:p>
          <a:p>
            <a:endParaRPr lang="en-GB" dirty="0"/>
          </a:p>
          <a:p>
            <a:r>
              <a:rPr lang="en-GB" b="1" dirty="0" err="1"/>
              <a:t>Cadw’n</a:t>
            </a:r>
            <a:r>
              <a:rPr lang="en-GB" b="1" dirty="0"/>
              <a:t> </a:t>
            </a:r>
            <a:r>
              <a:rPr lang="en-GB" b="1" dirty="0" err="1"/>
              <a:t>wlyb</a:t>
            </a:r>
            <a:r>
              <a:rPr lang="en-GB" b="1" dirty="0"/>
              <a:t> </a:t>
            </a:r>
            <a:r>
              <a:rPr lang="en-GB" dirty="0"/>
              <a:t>– </a:t>
            </a:r>
            <a:r>
              <a:rPr lang="en-GB" dirty="0" err="1"/>
              <a:t>mae</a:t>
            </a:r>
            <a:r>
              <a:rPr lang="en-GB" dirty="0"/>
              <a:t> </a:t>
            </a:r>
            <a:r>
              <a:rPr lang="en-GB" dirty="0" err="1"/>
              <a:t>mes</a:t>
            </a:r>
            <a:r>
              <a:rPr lang="en-GB" dirty="0"/>
              <a:t> </a:t>
            </a:r>
            <a:r>
              <a:rPr lang="en-GB" dirty="0" err="1"/>
              <a:t>wedi</a:t>
            </a:r>
            <a:r>
              <a:rPr lang="en-GB" dirty="0"/>
              <a:t> </a:t>
            </a:r>
            <a:r>
              <a:rPr lang="en-GB" dirty="0" err="1"/>
              <a:t>arfer</a:t>
            </a:r>
            <a:r>
              <a:rPr lang="en-GB" dirty="0"/>
              <a:t> bod </a:t>
            </a:r>
            <a:r>
              <a:rPr lang="en-GB" dirty="0" err="1"/>
              <a:t>tu</a:t>
            </a:r>
            <a:r>
              <a:rPr lang="en-GB" dirty="0"/>
              <a:t> </a:t>
            </a:r>
            <a:r>
              <a:rPr lang="en-GB" dirty="0" err="1"/>
              <a:t>allan</a:t>
            </a:r>
            <a:r>
              <a:rPr lang="en-GB" dirty="0"/>
              <a:t>. </a:t>
            </a:r>
            <a:r>
              <a:rPr lang="en-GB" dirty="0" err="1"/>
              <a:t>Bydd</a:t>
            </a:r>
            <a:r>
              <a:rPr lang="en-GB" dirty="0"/>
              <a:t> </a:t>
            </a:r>
            <a:r>
              <a:rPr lang="en-GB" dirty="0" err="1"/>
              <a:t>aer</a:t>
            </a:r>
            <a:r>
              <a:rPr lang="en-GB" dirty="0"/>
              <a:t> </a:t>
            </a:r>
            <a:r>
              <a:rPr lang="en-GB" dirty="0" err="1"/>
              <a:t>sych</a:t>
            </a:r>
            <a:r>
              <a:rPr lang="en-GB" dirty="0"/>
              <a:t> yn </a:t>
            </a:r>
            <a:r>
              <a:rPr lang="en-GB" dirty="0" err="1"/>
              <a:t>cynyddu’r</a:t>
            </a:r>
            <a:r>
              <a:rPr lang="en-GB" dirty="0"/>
              <a:t> broses o </a:t>
            </a:r>
            <a:r>
              <a:rPr lang="en-GB" dirty="0" err="1"/>
              <a:t>sychu</a:t>
            </a:r>
            <a:r>
              <a:rPr lang="en-GB" dirty="0"/>
              <a:t> felly </a:t>
            </a:r>
            <a:r>
              <a:rPr lang="en-GB" dirty="0" err="1"/>
              <a:t>dylid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storio</a:t>
            </a:r>
            <a:r>
              <a:rPr lang="en-GB" dirty="0"/>
              <a:t> yn </a:t>
            </a:r>
            <a:r>
              <a:rPr lang="en-GB" dirty="0" err="1"/>
              <a:t>rhywle</a:t>
            </a:r>
            <a:r>
              <a:rPr lang="en-GB" dirty="0"/>
              <a:t> </a:t>
            </a:r>
            <a:r>
              <a:rPr lang="en-GB" dirty="0" err="1"/>
              <a:t>oer</a:t>
            </a:r>
            <a:r>
              <a:rPr lang="en-GB" dirty="0"/>
              <a:t> a </a:t>
            </a:r>
            <a:r>
              <a:rPr lang="en-GB" dirty="0" err="1"/>
              <a:t>llaith</a:t>
            </a:r>
            <a:r>
              <a:rPr lang="en-GB" dirty="0"/>
              <a:t>. </a:t>
            </a:r>
          </a:p>
          <a:p>
            <a:endParaRPr lang="en-GB" dirty="0"/>
          </a:p>
          <a:p>
            <a:r>
              <a:rPr lang="en-GB" b="1" dirty="0" err="1"/>
              <a:t>Gofalu</a:t>
            </a:r>
            <a:r>
              <a:rPr lang="en-GB" b="1" dirty="0"/>
              <a:t> </a:t>
            </a:r>
            <a:r>
              <a:rPr lang="en-GB" b="1" dirty="0" err="1"/>
              <a:t>rhag</a:t>
            </a:r>
            <a:r>
              <a:rPr lang="en-GB" b="1" dirty="0"/>
              <a:t> </a:t>
            </a:r>
            <a:r>
              <a:rPr lang="en-GB" b="1" dirty="0" err="1"/>
              <a:t>bywyd</a:t>
            </a:r>
            <a:r>
              <a:rPr lang="en-GB" b="1" dirty="0"/>
              <a:t> </a:t>
            </a:r>
            <a:r>
              <a:rPr lang="en-GB" b="1" dirty="0" err="1"/>
              <a:t>gwyllt</a:t>
            </a:r>
            <a:r>
              <a:rPr lang="en-GB" b="1" dirty="0"/>
              <a:t> </a:t>
            </a:r>
            <a:r>
              <a:rPr lang="en-GB" dirty="0"/>
              <a:t>– </a:t>
            </a:r>
            <a:r>
              <a:rPr lang="en-GB" dirty="0" err="1"/>
              <a:t>mae</a:t>
            </a:r>
            <a:r>
              <a:rPr lang="en-GB" dirty="0"/>
              <a:t> </a:t>
            </a:r>
            <a:r>
              <a:rPr lang="en-GB" dirty="0" err="1"/>
              <a:t>gan</a:t>
            </a:r>
            <a:r>
              <a:rPr lang="en-GB" dirty="0"/>
              <a:t> </a:t>
            </a:r>
            <a:r>
              <a:rPr lang="en-GB" dirty="0" err="1"/>
              <a:t>fes</a:t>
            </a:r>
            <a:r>
              <a:rPr lang="en-GB" dirty="0"/>
              <a:t> </a:t>
            </a:r>
            <a:r>
              <a:rPr lang="en-GB" dirty="0" err="1"/>
              <a:t>sydd</a:t>
            </a:r>
            <a:r>
              <a:rPr lang="en-GB" dirty="0"/>
              <a:t> </a:t>
            </a:r>
            <a:r>
              <a:rPr lang="en-GB" dirty="0" err="1"/>
              <a:t>wedi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cnoi</a:t>
            </a:r>
            <a:r>
              <a:rPr lang="en-GB" dirty="0"/>
              <a:t> </a:t>
            </a:r>
            <a:r>
              <a:rPr lang="en-GB" dirty="0" err="1"/>
              <a:t>lai</a:t>
            </a:r>
            <a:r>
              <a:rPr lang="en-GB" dirty="0"/>
              <a:t> o </a:t>
            </a:r>
            <a:r>
              <a:rPr lang="en-GB" dirty="0" err="1"/>
              <a:t>gyfle</a:t>
            </a:r>
            <a:r>
              <a:rPr lang="en-GB" dirty="0"/>
              <a:t> o </a:t>
            </a:r>
            <a:r>
              <a:rPr lang="en-GB" dirty="0" err="1"/>
              <a:t>egino</a:t>
            </a:r>
            <a:r>
              <a:rPr lang="en-GB" dirty="0"/>
              <a:t>. </a:t>
            </a:r>
            <a:r>
              <a:rPr lang="en-GB" dirty="0" err="1"/>
              <a:t>Ble</a:t>
            </a:r>
            <a:r>
              <a:rPr lang="en-GB" dirty="0"/>
              <a:t> </a:t>
            </a:r>
            <a:r>
              <a:rPr lang="en-GB" dirty="0" err="1"/>
              <a:t>bynnag</a:t>
            </a:r>
            <a:r>
              <a:rPr lang="en-GB" dirty="0"/>
              <a:t> y </a:t>
            </a:r>
            <a:r>
              <a:rPr lang="en-GB" dirty="0" err="1"/>
              <a:t>caiff</a:t>
            </a:r>
            <a:r>
              <a:rPr lang="en-GB" dirty="0"/>
              <a:t> </a:t>
            </a:r>
            <a:r>
              <a:rPr lang="en-GB" dirty="0" err="1"/>
              <a:t>mes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storio</a:t>
            </a:r>
            <a:r>
              <a:rPr lang="en-GB" dirty="0"/>
              <a:t> </a:t>
            </a:r>
            <a:r>
              <a:rPr lang="en-GB" dirty="0" err="1"/>
              <a:t>rhaid</a:t>
            </a:r>
            <a:r>
              <a:rPr lang="en-GB" dirty="0"/>
              <a:t> </a:t>
            </a:r>
            <a:r>
              <a:rPr lang="en-GB" dirty="0" err="1"/>
              <a:t>iddo</a:t>
            </a:r>
            <a:r>
              <a:rPr lang="en-GB" dirty="0"/>
              <a:t> </a:t>
            </a:r>
            <a:r>
              <a:rPr lang="en-GB" dirty="0" err="1"/>
              <a:t>fod</a:t>
            </a:r>
            <a:r>
              <a:rPr lang="en-GB" dirty="0"/>
              <a:t> yn </a:t>
            </a:r>
            <a:r>
              <a:rPr lang="en-GB" dirty="0" err="1"/>
              <a:t>ddiogel</a:t>
            </a:r>
            <a:r>
              <a:rPr lang="en-GB" dirty="0"/>
              <a:t> </a:t>
            </a:r>
            <a:r>
              <a:rPr lang="en-GB" dirty="0" err="1"/>
              <a:t>rhag</a:t>
            </a:r>
            <a:r>
              <a:rPr lang="en-GB" dirty="0"/>
              <a:t> </a:t>
            </a:r>
            <a:r>
              <a:rPr lang="en-GB" dirty="0" err="1"/>
              <a:t>ymwelwyr</a:t>
            </a:r>
            <a:r>
              <a:rPr lang="en-GB" dirty="0"/>
              <a:t>. </a:t>
            </a:r>
          </a:p>
          <a:p>
            <a:endParaRPr lang="en-GB" dirty="0"/>
          </a:p>
          <a:p>
            <a:r>
              <a:rPr lang="en-GB" b="1" dirty="0" err="1"/>
              <a:t>Gadewch</a:t>
            </a:r>
            <a:r>
              <a:rPr lang="en-GB" b="1" dirty="0"/>
              <a:t> </a:t>
            </a:r>
            <a:r>
              <a:rPr lang="en-GB" b="1" dirty="0" err="1"/>
              <a:t>iddyn</a:t>
            </a:r>
            <a:r>
              <a:rPr lang="en-GB" b="1" dirty="0"/>
              <a:t> </a:t>
            </a:r>
            <a:r>
              <a:rPr lang="en-GB" b="1" dirty="0" err="1"/>
              <a:t>nhw</a:t>
            </a:r>
            <a:r>
              <a:rPr lang="en-GB" b="1" dirty="0"/>
              <a:t> </a:t>
            </a:r>
            <a:r>
              <a:rPr lang="en-GB" b="1" dirty="0" err="1"/>
              <a:t>anadlu</a:t>
            </a:r>
            <a:r>
              <a:rPr lang="en-GB" b="1" dirty="0"/>
              <a:t> </a:t>
            </a:r>
            <a:r>
              <a:rPr lang="en-GB" dirty="0"/>
              <a:t>– Mae </a:t>
            </a:r>
            <a:r>
              <a:rPr lang="en-GB" dirty="0" err="1"/>
              <a:t>mes</a:t>
            </a:r>
            <a:r>
              <a:rPr lang="en-GB" dirty="0"/>
              <a:t> yn </a:t>
            </a:r>
            <a:r>
              <a:rPr lang="en-GB" dirty="0" err="1"/>
              <a:t>greaduriaid</a:t>
            </a:r>
            <a:r>
              <a:rPr lang="en-GB" dirty="0"/>
              <a:t> </a:t>
            </a:r>
            <a:r>
              <a:rPr lang="en-GB" dirty="0" err="1"/>
              <a:t>byw</a:t>
            </a:r>
            <a:r>
              <a:rPr lang="en-GB" dirty="0"/>
              <a:t> a </a:t>
            </a:r>
            <a:r>
              <a:rPr lang="en-GB" dirty="0" err="1"/>
              <a:t>rhaid</a:t>
            </a:r>
            <a:r>
              <a:rPr lang="en-GB" dirty="0"/>
              <a:t> </a:t>
            </a:r>
            <a:r>
              <a:rPr lang="en-GB" dirty="0" err="1"/>
              <a:t>iddyn</a:t>
            </a:r>
            <a:r>
              <a:rPr lang="en-GB" dirty="0"/>
              <a:t> </a:t>
            </a:r>
            <a:r>
              <a:rPr lang="en-GB" dirty="0" err="1"/>
              <a:t>nhw</a:t>
            </a:r>
            <a:r>
              <a:rPr lang="en-GB" dirty="0"/>
              <a:t> </a:t>
            </a:r>
            <a:r>
              <a:rPr lang="en-GB" dirty="0" err="1"/>
              <a:t>allu</a:t>
            </a:r>
            <a:r>
              <a:rPr lang="en-GB" dirty="0"/>
              <a:t> </a:t>
            </a:r>
            <a:r>
              <a:rPr lang="en-GB" dirty="0" err="1"/>
              <a:t>anadlu</a:t>
            </a:r>
            <a:r>
              <a:rPr lang="en-GB" dirty="0"/>
              <a:t>. Mae </a:t>
            </a:r>
            <a:r>
              <a:rPr lang="en-GB" dirty="0" err="1"/>
              <a:t>angen</a:t>
            </a:r>
            <a:r>
              <a:rPr lang="en-GB" dirty="0"/>
              <a:t> </a:t>
            </a:r>
            <a:r>
              <a:rPr lang="en-GB" dirty="0" err="1"/>
              <a:t>gofod</a:t>
            </a:r>
            <a:r>
              <a:rPr lang="en-GB" dirty="0"/>
              <a:t> ac </a:t>
            </a:r>
            <a:r>
              <a:rPr lang="en-GB" dirty="0" err="1"/>
              <a:t>aer</a:t>
            </a:r>
            <a:r>
              <a:rPr lang="en-GB" dirty="0"/>
              <a:t> </a:t>
            </a:r>
            <a:r>
              <a:rPr lang="en-GB" dirty="0" err="1"/>
              <a:t>arnyn</a:t>
            </a:r>
            <a:r>
              <a:rPr lang="en-GB" dirty="0"/>
              <a:t> </a:t>
            </a:r>
            <a:r>
              <a:rPr lang="en-GB" dirty="0" err="1"/>
              <a:t>nhw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anadlu</a:t>
            </a:r>
            <a:r>
              <a:rPr lang="en-GB" dirty="0"/>
              <a:t>. </a:t>
            </a:r>
          </a:p>
          <a:p>
            <a:endParaRPr lang="en-GB" b="1" dirty="0"/>
          </a:p>
          <a:p>
            <a:pPr defTabSz="914385">
              <a:defRPr/>
            </a:pPr>
            <a:r>
              <a:rPr lang="en-GB" b="1" dirty="0" err="1"/>
              <a:t>Triniwch</a:t>
            </a:r>
            <a:r>
              <a:rPr lang="en-GB" b="1" dirty="0"/>
              <a:t> </a:t>
            </a:r>
            <a:r>
              <a:rPr lang="en-GB" b="1" dirty="0" err="1"/>
              <a:t>nhw</a:t>
            </a:r>
            <a:r>
              <a:rPr lang="en-GB" b="1" dirty="0"/>
              <a:t> </a:t>
            </a:r>
            <a:r>
              <a:rPr lang="en-GB" b="1" dirty="0" err="1"/>
              <a:t>â</a:t>
            </a:r>
            <a:r>
              <a:rPr lang="en-GB" b="1" dirty="0"/>
              <a:t> </a:t>
            </a:r>
            <a:r>
              <a:rPr lang="en-GB" b="1" dirty="0" err="1"/>
              <a:t>gofal</a:t>
            </a:r>
            <a:r>
              <a:rPr lang="en-GB" b="1" dirty="0"/>
              <a:t> </a:t>
            </a:r>
            <a:r>
              <a:rPr lang="en-GB" dirty="0"/>
              <a:t>– Mae </a:t>
            </a:r>
            <a:r>
              <a:rPr lang="en-GB" dirty="0" err="1"/>
              <a:t>angen</a:t>
            </a:r>
            <a:r>
              <a:rPr lang="en-GB" dirty="0"/>
              <a:t> </a:t>
            </a:r>
            <a:r>
              <a:rPr lang="en-GB" dirty="0" err="1"/>
              <a:t>trin</a:t>
            </a:r>
            <a:r>
              <a:rPr lang="en-GB" dirty="0"/>
              <a:t> </a:t>
            </a:r>
            <a:r>
              <a:rPr lang="en-GB" dirty="0" err="1"/>
              <a:t>mes</a:t>
            </a:r>
            <a:r>
              <a:rPr lang="en-GB" dirty="0"/>
              <a:t> yn </a:t>
            </a:r>
            <a:r>
              <a:rPr lang="en-GB" dirty="0" err="1"/>
              <a:t>ofalus</a:t>
            </a:r>
            <a:r>
              <a:rPr lang="en-GB" dirty="0"/>
              <a:t> ac yn </a:t>
            </a:r>
            <a:r>
              <a:rPr lang="en-GB" dirty="0" err="1"/>
              <a:t>dyner</a:t>
            </a:r>
            <a:r>
              <a:rPr lang="en-GB" dirty="0"/>
              <a:t> </a:t>
            </a:r>
            <a:r>
              <a:rPr lang="en-GB" dirty="0" err="1"/>
              <a:t>fel</a:t>
            </a:r>
            <a:r>
              <a:rPr lang="en-GB" dirty="0"/>
              <a:t> </a:t>
            </a:r>
            <a:r>
              <a:rPr lang="en-GB" dirty="0" err="1"/>
              <a:t>petaent</a:t>
            </a:r>
            <a:r>
              <a:rPr lang="en-GB" dirty="0"/>
              <a:t> yn </a:t>
            </a:r>
            <a:r>
              <a:rPr lang="en-GB" dirty="0" err="1"/>
              <a:t>fregus</a:t>
            </a:r>
            <a:r>
              <a:rPr lang="en-GB" dirty="0"/>
              <a:t> – </a:t>
            </a:r>
            <a:r>
              <a:rPr lang="en-GB" dirty="0" err="1"/>
              <a:t>bydd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trin</a:t>
            </a:r>
            <a:r>
              <a:rPr lang="en-GB" dirty="0"/>
              <a:t> yn </a:t>
            </a:r>
            <a:r>
              <a:rPr lang="en-GB" dirty="0" err="1"/>
              <a:t>wael</a:t>
            </a:r>
            <a:r>
              <a:rPr lang="en-GB" dirty="0"/>
              <a:t> yn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niweidio</a:t>
            </a:r>
            <a:r>
              <a:rPr lang="en-GB" dirty="0"/>
              <a:t> </a:t>
            </a:r>
            <a:r>
              <a:rPr lang="en-GB" dirty="0" err="1"/>
              <a:t>neu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lladd</a:t>
            </a:r>
            <a:r>
              <a:rPr lang="en-GB" dirty="0"/>
              <a:t>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3DDEC-5940-4676-957C-C087F04EA5B1}" type="slidenum">
              <a:rPr lang="en-GB" smtClean="0"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520786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47" indent="-171447">
              <a:buFont typeface="Arial" panose="020B0604020202020204" pitchFamily="34" charset="0"/>
              <a:buChar char="•"/>
            </a:pP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3DDEC-5940-4676-957C-C087F04EA5B1}" type="slidenum">
              <a:rPr lang="en-GB" smtClean="0"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711700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Ar </a:t>
            </a:r>
            <a:r>
              <a:rPr lang="en-GB" dirty="0" err="1"/>
              <a:t>ôl</a:t>
            </a:r>
            <a:r>
              <a:rPr lang="en-GB" dirty="0"/>
              <a:t> </a:t>
            </a:r>
            <a:r>
              <a:rPr lang="en-GB" dirty="0" err="1"/>
              <a:t>archwiliad</a:t>
            </a:r>
            <a:r>
              <a:rPr lang="en-GB" dirty="0"/>
              <a:t> </a:t>
            </a:r>
            <a:r>
              <a:rPr lang="en-GB" dirty="0" err="1"/>
              <a:t>cychwynnol</a:t>
            </a:r>
            <a:r>
              <a:rPr lang="en-GB" dirty="0"/>
              <a:t> ar </a:t>
            </a:r>
            <a:r>
              <a:rPr lang="en-GB" dirty="0" err="1"/>
              <a:t>ôl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derbyn</a:t>
            </a:r>
            <a:r>
              <a:rPr lang="en-GB" dirty="0"/>
              <a:t>, </a:t>
            </a:r>
            <a:r>
              <a:rPr lang="en-GB" dirty="0" err="1"/>
              <a:t>caiff</a:t>
            </a:r>
            <a:r>
              <a:rPr lang="en-GB" dirty="0"/>
              <a:t> y </a:t>
            </a:r>
            <a:r>
              <a:rPr lang="en-GB" dirty="0" err="1"/>
              <a:t>mes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harllwys</a:t>
            </a:r>
            <a:r>
              <a:rPr lang="en-GB" dirty="0"/>
              <a:t> ar </a:t>
            </a:r>
            <a:r>
              <a:rPr lang="en-GB" dirty="0" err="1"/>
              <a:t>hambyrddau</a:t>
            </a:r>
            <a:r>
              <a:rPr lang="en-GB" dirty="0"/>
              <a:t> </a:t>
            </a:r>
            <a:r>
              <a:rPr lang="en-GB" dirty="0" err="1"/>
              <a:t>sydd</a:t>
            </a:r>
            <a:r>
              <a:rPr lang="en-GB" dirty="0"/>
              <a:t> </a:t>
            </a:r>
            <a:r>
              <a:rPr lang="en-GB" dirty="0" err="1"/>
              <a:t>â</a:t>
            </a:r>
            <a:r>
              <a:rPr lang="en-GB" dirty="0"/>
              <a:t> </a:t>
            </a:r>
            <a:r>
              <a:rPr lang="en-GB" dirty="0" err="1"/>
              <a:t>thyllau</a:t>
            </a:r>
            <a:r>
              <a:rPr lang="en-GB" dirty="0"/>
              <a:t> </a:t>
            </a:r>
            <a:r>
              <a:rPr lang="en-GB" dirty="0" err="1"/>
              <a:t>ynddyn</a:t>
            </a:r>
            <a:r>
              <a:rPr lang="en-GB" dirty="0"/>
              <a:t> </a:t>
            </a:r>
            <a:r>
              <a:rPr lang="en-GB" dirty="0" err="1"/>
              <a:t>nhw</a:t>
            </a:r>
            <a:r>
              <a:rPr lang="en-GB" dirty="0"/>
              <a:t> </a:t>
            </a:r>
            <a:r>
              <a:rPr lang="en-GB" dirty="0" err="1"/>
              <a:t>er</a:t>
            </a:r>
            <a:r>
              <a:rPr lang="en-GB" dirty="0"/>
              <a:t> </a:t>
            </a:r>
            <a:r>
              <a:rPr lang="en-GB" dirty="0" err="1"/>
              <a:t>mwyn</a:t>
            </a:r>
            <a:r>
              <a:rPr lang="en-GB" dirty="0"/>
              <a:t> </a:t>
            </a:r>
            <a:r>
              <a:rPr lang="en-GB" dirty="0" err="1"/>
              <a:t>helpu</a:t>
            </a:r>
            <a:r>
              <a:rPr lang="en-GB" dirty="0"/>
              <a:t> </a:t>
            </a:r>
            <a:r>
              <a:rPr lang="en-GB" dirty="0" err="1"/>
              <a:t>hyrwyddo</a:t>
            </a:r>
            <a:r>
              <a:rPr lang="en-GB" dirty="0"/>
              <a:t> </a:t>
            </a:r>
            <a:r>
              <a:rPr lang="en-GB" dirty="0" err="1"/>
              <a:t>llif</a:t>
            </a:r>
            <a:r>
              <a:rPr lang="en-GB" dirty="0"/>
              <a:t> </a:t>
            </a:r>
            <a:r>
              <a:rPr lang="en-GB" dirty="0" err="1"/>
              <a:t>aer</a:t>
            </a:r>
            <a:r>
              <a:rPr lang="en-GB" dirty="0"/>
              <a:t> o </a:t>
            </a:r>
            <a:r>
              <a:rPr lang="en-GB" dirty="0" err="1"/>
              <a:t>gwmpas</a:t>
            </a:r>
            <a:r>
              <a:rPr lang="en-GB" dirty="0"/>
              <a:t> y </a:t>
            </a:r>
            <a:r>
              <a:rPr lang="en-GB" dirty="0" err="1"/>
              <a:t>mes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arafu</a:t>
            </a:r>
            <a:r>
              <a:rPr lang="en-GB" dirty="0"/>
              <a:t> </a:t>
            </a:r>
            <a:r>
              <a:rPr lang="en-GB" dirty="0" err="1"/>
              <a:t>twf</a:t>
            </a:r>
            <a:r>
              <a:rPr lang="en-GB" dirty="0"/>
              <a:t> </a:t>
            </a:r>
            <a:r>
              <a:rPr lang="en-GB" dirty="0" err="1"/>
              <a:t>llwydni</a:t>
            </a:r>
            <a:r>
              <a:rPr lang="en-GB" dirty="0"/>
              <a:t>. </a:t>
            </a:r>
          </a:p>
          <a:p>
            <a:r>
              <a:rPr lang="en-GB" dirty="0"/>
              <a:t> </a:t>
            </a:r>
          </a:p>
          <a:p>
            <a:r>
              <a:rPr lang="en-GB" dirty="0" err="1"/>
              <a:t>Caiff</a:t>
            </a:r>
            <a:r>
              <a:rPr lang="en-GB" dirty="0"/>
              <a:t> y </a:t>
            </a:r>
            <a:r>
              <a:rPr lang="en-GB" dirty="0" err="1"/>
              <a:t>mes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grwpio</a:t>
            </a:r>
            <a:r>
              <a:rPr lang="en-GB" dirty="0"/>
              <a:t> </a:t>
            </a:r>
            <a:r>
              <a:rPr lang="en-GB" dirty="0" err="1"/>
              <a:t>wedyn</a:t>
            </a:r>
            <a:r>
              <a:rPr lang="en-GB" dirty="0"/>
              <a:t> </a:t>
            </a:r>
            <a:r>
              <a:rPr lang="en-GB" dirty="0" err="1"/>
              <a:t>gyda’i</a:t>
            </a:r>
            <a:r>
              <a:rPr lang="en-GB" dirty="0"/>
              <a:t> </a:t>
            </a:r>
            <a:r>
              <a:rPr lang="en-GB" dirty="0" err="1"/>
              <a:t>gilydd</a:t>
            </a:r>
            <a:r>
              <a:rPr lang="en-GB" dirty="0"/>
              <a:t> yn </a:t>
            </a:r>
            <a:r>
              <a:rPr lang="en-GB" dirty="0" err="1"/>
              <a:t>ôl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rhywogaethau</a:t>
            </a:r>
            <a:r>
              <a:rPr lang="en-GB" dirty="0"/>
              <a:t> </a:t>
            </a:r>
            <a:r>
              <a:rPr lang="en-GB" dirty="0" err="1"/>
              <a:t>a’u</a:t>
            </a:r>
            <a:r>
              <a:rPr lang="en-GB" dirty="0"/>
              <a:t> </a:t>
            </a:r>
            <a:r>
              <a:rPr lang="en-GB" dirty="0" err="1"/>
              <a:t>hardal</a:t>
            </a:r>
            <a:r>
              <a:rPr lang="en-GB" dirty="0"/>
              <a:t> </a:t>
            </a:r>
            <a:r>
              <a:rPr lang="en-GB" dirty="0" err="1"/>
              <a:t>tarddle</a:t>
            </a:r>
            <a:r>
              <a:rPr lang="en-GB" dirty="0"/>
              <a:t>. </a:t>
            </a:r>
            <a:r>
              <a:rPr lang="en-GB" dirty="0" err="1"/>
              <a:t>Caiff</a:t>
            </a:r>
            <a:r>
              <a:rPr lang="en-GB" dirty="0"/>
              <a:t> y </a:t>
            </a:r>
            <a:r>
              <a:rPr lang="en-GB" dirty="0" err="1"/>
              <a:t>mes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cadw</a:t>
            </a:r>
            <a:r>
              <a:rPr lang="en-GB" dirty="0"/>
              <a:t> </a:t>
            </a:r>
            <a:r>
              <a:rPr lang="en-GB" dirty="0" err="1"/>
              <a:t>mewn</a:t>
            </a:r>
            <a:r>
              <a:rPr lang="en-GB" dirty="0"/>
              <a:t> </a:t>
            </a:r>
            <a:r>
              <a:rPr lang="en-GB" dirty="0" err="1"/>
              <a:t>hambyrddau</a:t>
            </a:r>
            <a:r>
              <a:rPr lang="en-GB" dirty="0"/>
              <a:t>,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trefnu</a:t>
            </a:r>
            <a:r>
              <a:rPr lang="en-GB" dirty="0"/>
              <a:t> </a:t>
            </a:r>
            <a:r>
              <a:rPr lang="en-GB" dirty="0" err="1"/>
              <a:t>a’u</a:t>
            </a:r>
            <a:r>
              <a:rPr lang="en-GB" dirty="0"/>
              <a:t> </a:t>
            </a:r>
            <a:r>
              <a:rPr lang="en-GB" dirty="0" err="1"/>
              <a:t>storio</a:t>
            </a:r>
            <a:r>
              <a:rPr lang="en-GB" dirty="0"/>
              <a:t> ar </a:t>
            </a:r>
            <a:r>
              <a:rPr lang="en-GB" dirty="0" err="1"/>
              <a:t>baledi</a:t>
            </a:r>
            <a:r>
              <a:rPr lang="en-GB" dirty="0"/>
              <a:t> </a:t>
            </a:r>
            <a:r>
              <a:rPr lang="en-GB" dirty="0" err="1"/>
              <a:t>mewn</a:t>
            </a:r>
            <a:r>
              <a:rPr lang="en-GB" dirty="0"/>
              <a:t> </a:t>
            </a:r>
            <a:r>
              <a:rPr lang="en-GB" dirty="0" err="1"/>
              <a:t>storfa</a:t>
            </a:r>
            <a:r>
              <a:rPr lang="en-GB" dirty="0"/>
              <a:t> </a:t>
            </a:r>
            <a:r>
              <a:rPr lang="en-GB" dirty="0" err="1"/>
              <a:t>oer</a:t>
            </a:r>
            <a:r>
              <a:rPr lang="en-GB" dirty="0"/>
              <a:t> (</a:t>
            </a:r>
            <a:r>
              <a:rPr lang="en-GB" dirty="0" err="1"/>
              <a:t>fel</a:t>
            </a:r>
            <a:r>
              <a:rPr lang="en-GB" dirty="0"/>
              <a:t> </a:t>
            </a:r>
            <a:r>
              <a:rPr lang="en-GB" dirty="0" err="1"/>
              <a:t>rhyw</a:t>
            </a:r>
            <a:r>
              <a:rPr lang="en-GB" dirty="0"/>
              <a:t> </a:t>
            </a:r>
            <a:r>
              <a:rPr lang="en-GB" dirty="0" err="1"/>
              <a:t>oergell</a:t>
            </a:r>
            <a:r>
              <a:rPr lang="en-GB" dirty="0"/>
              <a:t> </a:t>
            </a:r>
            <a:r>
              <a:rPr lang="en-GB" dirty="0" err="1"/>
              <a:t>anferth</a:t>
            </a:r>
            <a:r>
              <a:rPr lang="en-GB" dirty="0"/>
              <a:t> y </a:t>
            </a:r>
            <a:r>
              <a:rPr lang="en-GB" dirty="0" err="1"/>
              <a:t>gellir</a:t>
            </a:r>
            <a:r>
              <a:rPr lang="en-GB" dirty="0"/>
              <a:t> </a:t>
            </a:r>
            <a:r>
              <a:rPr lang="en-GB" dirty="0" err="1"/>
              <a:t>cerdded</a:t>
            </a:r>
            <a:r>
              <a:rPr lang="en-GB" dirty="0"/>
              <a:t> </a:t>
            </a:r>
            <a:r>
              <a:rPr lang="en-GB" dirty="0" err="1"/>
              <a:t>mewn</a:t>
            </a:r>
            <a:r>
              <a:rPr lang="en-GB" dirty="0"/>
              <a:t> </a:t>
            </a:r>
            <a:r>
              <a:rPr lang="en-GB" dirty="0" err="1"/>
              <a:t>iddo</a:t>
            </a:r>
            <a:r>
              <a:rPr lang="en-GB" dirty="0"/>
              <a:t>) </a:t>
            </a:r>
            <a:r>
              <a:rPr lang="en-GB" dirty="0" err="1"/>
              <a:t>lle</a:t>
            </a:r>
            <a:r>
              <a:rPr lang="en-GB" dirty="0"/>
              <a:t> </a:t>
            </a:r>
            <a:r>
              <a:rPr lang="en-GB" dirty="0" err="1"/>
              <a:t>gellir</a:t>
            </a:r>
            <a:r>
              <a:rPr lang="en-GB" dirty="0"/>
              <a:t> </a:t>
            </a:r>
            <a:r>
              <a:rPr lang="en-GB" dirty="0" err="1"/>
              <a:t>rheoli’r</a:t>
            </a:r>
            <a:r>
              <a:rPr lang="en-GB" dirty="0"/>
              <a:t> </a:t>
            </a:r>
            <a:r>
              <a:rPr lang="en-GB" dirty="0" err="1"/>
              <a:t>tymheredd</a:t>
            </a:r>
            <a:r>
              <a:rPr lang="en-GB" dirty="0"/>
              <a:t> a’r </a:t>
            </a:r>
            <a:r>
              <a:rPr lang="en-GB" dirty="0" err="1"/>
              <a:t>lleithder</a:t>
            </a:r>
            <a:r>
              <a:rPr lang="en-GB" dirty="0"/>
              <a:t> </a:t>
            </a:r>
            <a:r>
              <a:rPr lang="en-GB" dirty="0" err="1"/>
              <a:t>er</a:t>
            </a:r>
            <a:r>
              <a:rPr lang="en-GB" dirty="0"/>
              <a:t> </a:t>
            </a:r>
            <a:r>
              <a:rPr lang="en-GB" dirty="0" err="1"/>
              <a:t>mwyn</a:t>
            </a:r>
            <a:r>
              <a:rPr lang="en-GB" dirty="0"/>
              <a:t> </a:t>
            </a:r>
            <a:r>
              <a:rPr lang="en-GB" dirty="0" err="1"/>
              <a:t>atal</a:t>
            </a:r>
            <a:r>
              <a:rPr lang="en-GB" dirty="0"/>
              <a:t> y </a:t>
            </a:r>
            <a:r>
              <a:rPr lang="en-GB" dirty="0" err="1"/>
              <a:t>mes</a:t>
            </a:r>
            <a:r>
              <a:rPr lang="en-GB" dirty="0"/>
              <a:t> </a:t>
            </a:r>
            <a:r>
              <a:rPr lang="en-GB" dirty="0" err="1"/>
              <a:t>rhag</a:t>
            </a:r>
            <a:r>
              <a:rPr lang="en-GB" dirty="0"/>
              <a:t> </a:t>
            </a:r>
            <a:r>
              <a:rPr lang="en-GB" dirty="0" err="1"/>
              <a:t>sychu</a:t>
            </a:r>
            <a:r>
              <a:rPr lang="en-GB" dirty="0"/>
              <a:t>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3DDEC-5940-4676-957C-C087F04EA5B1}" type="slidenum">
              <a:rPr lang="en-GB" smtClean="0"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06645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85"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3DDEC-5940-4676-957C-C087F04EA5B1}" type="slidenum">
              <a:rPr lang="en-GB" smtClean="0"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15775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Ar </a:t>
            </a:r>
            <a:r>
              <a:rPr lang="en-GB" dirty="0" err="1"/>
              <a:t>ôl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plannu</a:t>
            </a:r>
            <a:r>
              <a:rPr lang="en-GB" dirty="0"/>
              <a:t>, </a:t>
            </a:r>
            <a:r>
              <a:rPr lang="en-GB" dirty="0" err="1"/>
              <a:t>mae’r</a:t>
            </a:r>
            <a:r>
              <a:rPr lang="en-GB" dirty="0"/>
              <a:t> </a:t>
            </a:r>
            <a:r>
              <a:rPr lang="en-GB" dirty="0" err="1"/>
              <a:t>gwelyau</a:t>
            </a:r>
            <a:r>
              <a:rPr lang="en-GB" dirty="0"/>
              <a:t> </a:t>
            </a:r>
            <a:r>
              <a:rPr lang="en-GB" dirty="0" err="1"/>
              <a:t>hadau</a:t>
            </a:r>
            <a:r>
              <a:rPr lang="en-GB" dirty="0"/>
              <a:t> yn </a:t>
            </a:r>
            <a:r>
              <a:rPr lang="en-GB" dirty="0" err="1"/>
              <a:t>cael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labelu</a:t>
            </a:r>
            <a:r>
              <a:rPr lang="en-GB" dirty="0"/>
              <a:t> </a:t>
            </a:r>
            <a:r>
              <a:rPr lang="en-GB" dirty="0" err="1"/>
              <a:t>a’u</a:t>
            </a:r>
            <a:r>
              <a:rPr lang="en-GB" dirty="0"/>
              <a:t> </a:t>
            </a:r>
            <a:r>
              <a:rPr lang="en-GB" dirty="0" err="1"/>
              <a:t>mapio’n</a:t>
            </a:r>
            <a:r>
              <a:rPr lang="en-GB" dirty="0"/>
              <a:t> </a:t>
            </a:r>
            <a:r>
              <a:rPr lang="en-GB" dirty="0" err="1"/>
              <a:t>fras</a:t>
            </a:r>
            <a:r>
              <a:rPr lang="en-GB" dirty="0"/>
              <a:t>. </a:t>
            </a:r>
            <a:r>
              <a:rPr lang="en-GB" dirty="0" err="1"/>
              <a:t>Bydd</a:t>
            </a:r>
            <a:r>
              <a:rPr lang="en-GB" dirty="0"/>
              <a:t> </a:t>
            </a:r>
            <a:r>
              <a:rPr lang="en-GB" dirty="0" err="1"/>
              <a:t>tîm</a:t>
            </a:r>
            <a:r>
              <a:rPr lang="en-GB" dirty="0"/>
              <a:t> </a:t>
            </a:r>
            <a:r>
              <a:rPr lang="en-GB" dirty="0" err="1"/>
              <a:t>rhwydi</a:t>
            </a:r>
            <a:r>
              <a:rPr lang="en-GB" dirty="0"/>
              <a:t> </a:t>
            </a:r>
            <a:r>
              <a:rPr lang="en-GB" dirty="0" err="1"/>
              <a:t>wedyn</a:t>
            </a:r>
            <a:r>
              <a:rPr lang="en-GB" dirty="0"/>
              <a:t> yn </a:t>
            </a:r>
            <a:r>
              <a:rPr lang="en-GB" dirty="0" err="1"/>
              <a:t>gosod</a:t>
            </a:r>
            <a:r>
              <a:rPr lang="en-GB" dirty="0"/>
              <a:t> </a:t>
            </a:r>
            <a:r>
              <a:rPr lang="en-GB" dirty="0" err="1"/>
              <a:t>rhwydi</a:t>
            </a:r>
            <a:r>
              <a:rPr lang="en-GB" dirty="0"/>
              <a:t> </a:t>
            </a:r>
            <a:r>
              <a:rPr lang="en-GB" dirty="0" err="1"/>
              <a:t>dros</a:t>
            </a:r>
            <a:r>
              <a:rPr lang="en-GB" dirty="0"/>
              <a:t> y </a:t>
            </a:r>
            <a:r>
              <a:rPr lang="en-GB" dirty="0" err="1"/>
              <a:t>gwelyau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atal</a:t>
            </a:r>
            <a:r>
              <a:rPr lang="en-GB" dirty="0"/>
              <a:t> </a:t>
            </a:r>
            <a:r>
              <a:rPr lang="en-GB" dirty="0" err="1"/>
              <a:t>adar</a:t>
            </a:r>
            <a:r>
              <a:rPr lang="en-GB" dirty="0"/>
              <a:t> </a:t>
            </a:r>
            <a:r>
              <a:rPr lang="en-GB" dirty="0" err="1"/>
              <a:t>rhag</a:t>
            </a:r>
            <a:r>
              <a:rPr lang="en-GB" dirty="0"/>
              <a:t> mynd </a:t>
            </a:r>
            <a:r>
              <a:rPr lang="en-GB" dirty="0" err="1"/>
              <a:t>â’r</a:t>
            </a:r>
            <a:r>
              <a:rPr lang="en-GB" dirty="0"/>
              <a:t> </a:t>
            </a:r>
            <a:r>
              <a:rPr lang="en-GB" dirty="0" err="1"/>
              <a:t>mes</a:t>
            </a:r>
            <a:r>
              <a:rPr lang="en-GB" dirty="0"/>
              <a:t>. </a:t>
            </a:r>
            <a:r>
              <a:rPr lang="en-GB" dirty="0" err="1"/>
              <a:t>Caiff</a:t>
            </a:r>
            <a:r>
              <a:rPr lang="en-GB" dirty="0"/>
              <a:t> </a:t>
            </a:r>
            <a:r>
              <a:rPr lang="en-GB" dirty="0" err="1"/>
              <a:t>pla</a:t>
            </a:r>
            <a:r>
              <a:rPr lang="en-GB" dirty="0"/>
              <a:t> </a:t>
            </a:r>
            <a:r>
              <a:rPr lang="en-GB" dirty="0" err="1"/>
              <a:t>eraill</a:t>
            </a:r>
            <a:r>
              <a:rPr lang="en-GB" dirty="0"/>
              <a:t> </a:t>
            </a:r>
            <a:r>
              <a:rPr lang="en-GB" dirty="0" err="1"/>
              <a:t>fel</a:t>
            </a:r>
            <a:r>
              <a:rPr lang="en-GB" dirty="0"/>
              <a:t> </a:t>
            </a:r>
            <a:r>
              <a:rPr lang="en-GB" dirty="0" err="1"/>
              <a:t>gwiwerod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monitro</a:t>
            </a:r>
            <a:r>
              <a:rPr lang="en-GB" dirty="0"/>
              <a:t> a </a:t>
            </a:r>
            <a:r>
              <a:rPr lang="en-GB" dirty="0" err="1"/>
              <a:t>gweithredir</a:t>
            </a:r>
            <a:r>
              <a:rPr lang="en-GB" dirty="0"/>
              <a:t> </a:t>
            </a:r>
            <a:r>
              <a:rPr lang="en-GB" dirty="0" err="1"/>
              <a:t>os</a:t>
            </a:r>
            <a:r>
              <a:rPr lang="en-GB" dirty="0"/>
              <a:t> </a:t>
            </a:r>
            <a:r>
              <a:rPr lang="en-GB" dirty="0" err="1"/>
              <a:t>oes</a:t>
            </a:r>
            <a:r>
              <a:rPr lang="en-GB" dirty="0"/>
              <a:t> </a:t>
            </a:r>
            <a:r>
              <a:rPr lang="en-GB" dirty="0" err="1"/>
              <a:t>angen</a:t>
            </a:r>
            <a:r>
              <a:rPr lang="en-GB" dirty="0"/>
              <a:t>. </a:t>
            </a:r>
            <a:r>
              <a:rPr lang="en-GB" dirty="0" err="1"/>
              <a:t>Gosodir</a:t>
            </a:r>
            <a:r>
              <a:rPr lang="en-GB" dirty="0"/>
              <a:t> </a:t>
            </a:r>
            <a:r>
              <a:rPr lang="en-GB" dirty="0" err="1"/>
              <a:t>chwynladdwr</a:t>
            </a:r>
            <a:r>
              <a:rPr lang="en-GB" dirty="0"/>
              <a:t> yn y </a:t>
            </a:r>
            <a:r>
              <a:rPr lang="en-GB" dirty="0" err="1"/>
              <a:t>gaeaf</a:t>
            </a:r>
            <a:r>
              <a:rPr lang="en-GB" dirty="0"/>
              <a:t> </a:t>
            </a:r>
            <a:r>
              <a:rPr lang="en-GB" dirty="0" err="1"/>
              <a:t>er</a:t>
            </a:r>
            <a:r>
              <a:rPr lang="en-GB" dirty="0"/>
              <a:t> </a:t>
            </a:r>
            <a:r>
              <a:rPr lang="en-GB" dirty="0" err="1"/>
              <a:t>mwyn</a:t>
            </a:r>
            <a:r>
              <a:rPr lang="en-GB" dirty="0"/>
              <a:t> </a:t>
            </a:r>
            <a:r>
              <a:rPr lang="en-GB" dirty="0" err="1"/>
              <a:t>lladd</a:t>
            </a:r>
            <a:r>
              <a:rPr lang="en-GB" dirty="0"/>
              <a:t> </a:t>
            </a:r>
            <a:r>
              <a:rPr lang="en-GB" dirty="0" err="1"/>
              <a:t>unrhyw</a:t>
            </a:r>
            <a:r>
              <a:rPr lang="en-GB" dirty="0"/>
              <a:t> </a:t>
            </a:r>
            <a:r>
              <a:rPr lang="en-GB" dirty="0" err="1"/>
              <a:t>chwyn</a:t>
            </a:r>
            <a:r>
              <a:rPr lang="en-GB" dirty="0"/>
              <a:t>.  </a:t>
            </a:r>
          </a:p>
          <a:p>
            <a:endParaRPr lang="en-GB" dirty="0"/>
          </a:p>
          <a:p>
            <a:r>
              <a:rPr lang="en-GB" dirty="0" err="1"/>
              <a:t>Gadewir</a:t>
            </a:r>
            <a:r>
              <a:rPr lang="en-GB" dirty="0"/>
              <a:t> y </a:t>
            </a:r>
            <a:r>
              <a:rPr lang="en-GB" dirty="0" err="1"/>
              <a:t>mes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egino</a:t>
            </a:r>
            <a:r>
              <a:rPr lang="en-GB" dirty="0"/>
              <a:t> ac </a:t>
            </a:r>
            <a:r>
              <a:rPr lang="en-GB" dirty="0" err="1"/>
              <a:t>ymwelir</a:t>
            </a:r>
            <a:r>
              <a:rPr lang="en-GB" dirty="0"/>
              <a:t> </a:t>
            </a:r>
            <a:r>
              <a:rPr lang="en-GB" dirty="0" err="1"/>
              <a:t>â</a:t>
            </a:r>
            <a:r>
              <a:rPr lang="en-GB" dirty="0"/>
              <a:t> </a:t>
            </a:r>
            <a:r>
              <a:rPr lang="en-GB" dirty="0" err="1"/>
              <a:t>nhw</a:t>
            </a:r>
            <a:r>
              <a:rPr lang="en-GB" dirty="0"/>
              <a:t> yn </a:t>
            </a:r>
            <a:r>
              <a:rPr lang="en-GB" dirty="0" err="1"/>
              <a:t>ddiweddarach</a:t>
            </a:r>
            <a:r>
              <a:rPr lang="en-GB" dirty="0"/>
              <a:t> yn y </a:t>
            </a:r>
            <a:r>
              <a:rPr lang="en-GB" dirty="0" err="1"/>
              <a:t>flwyddyn</a:t>
            </a:r>
            <a:r>
              <a:rPr lang="en-GB" dirty="0"/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3DDEC-5940-4676-957C-C087F04EA5B1}" type="slidenum">
              <a:rPr lang="en-GB" smtClean="0"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731889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Tua</a:t>
            </a:r>
            <a:r>
              <a:rPr lang="en-GB" dirty="0"/>
              <a:t> 10 </a:t>
            </a:r>
            <a:r>
              <a:rPr lang="en-GB" dirty="0" err="1"/>
              <a:t>diwrnod</a:t>
            </a:r>
            <a:r>
              <a:rPr lang="en-GB" dirty="0"/>
              <a:t> cyn </a:t>
            </a:r>
            <a:r>
              <a:rPr lang="en-GB" dirty="0" err="1"/>
              <a:t>i’r</a:t>
            </a:r>
            <a:r>
              <a:rPr lang="en-GB" dirty="0"/>
              <a:t> </a:t>
            </a:r>
            <a:r>
              <a:rPr lang="en-GB" dirty="0" err="1"/>
              <a:t>mes</a:t>
            </a:r>
            <a:r>
              <a:rPr lang="en-GB" dirty="0"/>
              <a:t> </a:t>
            </a:r>
            <a:r>
              <a:rPr lang="en-GB" dirty="0" err="1"/>
              <a:t>ymddangos</a:t>
            </a:r>
            <a:r>
              <a:rPr lang="en-GB" dirty="0"/>
              <a:t> </a:t>
            </a:r>
            <a:r>
              <a:rPr lang="en-GB" dirty="0" err="1"/>
              <a:t>caiff</a:t>
            </a:r>
            <a:r>
              <a:rPr lang="en-GB" dirty="0"/>
              <a:t> y </a:t>
            </a:r>
            <a:r>
              <a:rPr lang="en-GB" dirty="0" err="1"/>
              <a:t>gwelyau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chwistrellu</a:t>
            </a:r>
            <a:r>
              <a:rPr lang="en-GB" dirty="0"/>
              <a:t> </a:t>
            </a:r>
            <a:r>
              <a:rPr lang="en-GB" dirty="0" err="1"/>
              <a:t>â</a:t>
            </a:r>
            <a:r>
              <a:rPr lang="en-GB" dirty="0"/>
              <a:t> </a:t>
            </a:r>
            <a:r>
              <a:rPr lang="en-GB" dirty="0" err="1"/>
              <a:t>chwynladdwr</a:t>
            </a:r>
            <a:r>
              <a:rPr lang="en-GB" dirty="0"/>
              <a:t> </a:t>
            </a:r>
            <a:r>
              <a:rPr lang="en-GB" dirty="0" err="1"/>
              <a:t>er</a:t>
            </a:r>
            <a:r>
              <a:rPr lang="en-GB" dirty="0"/>
              <a:t> </a:t>
            </a:r>
            <a:r>
              <a:rPr lang="en-GB" dirty="0" err="1"/>
              <a:t>mwyn</a:t>
            </a:r>
            <a:r>
              <a:rPr lang="en-GB" dirty="0"/>
              <a:t> </a:t>
            </a:r>
            <a:r>
              <a:rPr lang="en-GB" dirty="0" err="1"/>
              <a:t>atal</a:t>
            </a:r>
            <a:r>
              <a:rPr lang="en-GB" dirty="0"/>
              <a:t> </a:t>
            </a:r>
            <a:r>
              <a:rPr lang="en-GB" dirty="0" err="1"/>
              <a:t>chwyn</a:t>
            </a:r>
            <a:r>
              <a:rPr lang="en-GB" dirty="0"/>
              <a:t> </a:t>
            </a:r>
            <a:r>
              <a:rPr lang="en-GB" dirty="0" err="1"/>
              <a:t>rhag</a:t>
            </a:r>
            <a:r>
              <a:rPr lang="en-GB" dirty="0"/>
              <a:t> </a:t>
            </a:r>
            <a:r>
              <a:rPr lang="en-GB" dirty="0" err="1"/>
              <a:t>tyfu</a:t>
            </a:r>
            <a:r>
              <a:rPr lang="en-GB" dirty="0"/>
              <a:t>. </a:t>
            </a:r>
            <a:r>
              <a:rPr lang="en-GB" dirty="0" err="1"/>
              <a:t>Caiff</a:t>
            </a:r>
            <a:r>
              <a:rPr lang="en-GB" dirty="0"/>
              <a:t> y </a:t>
            </a:r>
            <a:r>
              <a:rPr lang="en-GB" dirty="0" err="1"/>
              <a:t>rhwydi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tynnu</a:t>
            </a:r>
            <a:r>
              <a:rPr lang="en-GB" dirty="0"/>
              <a:t> </a:t>
            </a:r>
            <a:r>
              <a:rPr lang="en-GB" dirty="0" err="1"/>
              <a:t>wrth</a:t>
            </a:r>
            <a:r>
              <a:rPr lang="en-GB" dirty="0"/>
              <a:t> </a:t>
            </a:r>
            <a:r>
              <a:rPr lang="en-GB" dirty="0" err="1"/>
              <a:t>i’r</a:t>
            </a:r>
            <a:r>
              <a:rPr lang="en-GB" dirty="0"/>
              <a:t> </a:t>
            </a:r>
            <a:r>
              <a:rPr lang="en-GB" dirty="0" err="1"/>
              <a:t>coed</a:t>
            </a:r>
            <a:r>
              <a:rPr lang="en-GB" dirty="0"/>
              <a:t> </a:t>
            </a:r>
            <a:r>
              <a:rPr lang="en-GB" dirty="0" err="1"/>
              <a:t>ymddangos</a:t>
            </a:r>
            <a:r>
              <a:rPr lang="en-GB" dirty="0"/>
              <a:t>. </a:t>
            </a:r>
          </a:p>
          <a:p>
            <a:endParaRPr lang="en-GB" dirty="0"/>
          </a:p>
          <a:p>
            <a:r>
              <a:rPr lang="en-GB" dirty="0" err="1"/>
              <a:t>Er</a:t>
            </a:r>
            <a:r>
              <a:rPr lang="en-GB" dirty="0"/>
              <a:t> </a:t>
            </a:r>
            <a:r>
              <a:rPr lang="en-GB" dirty="0" err="1"/>
              <a:t>mwyn</a:t>
            </a:r>
            <a:r>
              <a:rPr lang="en-GB" dirty="0"/>
              <a:t> </a:t>
            </a:r>
            <a:r>
              <a:rPr lang="en-GB" dirty="0" err="1"/>
              <a:t>sicrhau</a:t>
            </a:r>
            <a:r>
              <a:rPr lang="en-GB" dirty="0"/>
              <a:t> y </a:t>
            </a:r>
            <a:r>
              <a:rPr lang="en-GB" dirty="0" err="1"/>
              <a:t>caiff</a:t>
            </a:r>
            <a:r>
              <a:rPr lang="en-GB" dirty="0"/>
              <a:t> y </a:t>
            </a:r>
            <a:r>
              <a:rPr lang="en-GB" dirty="0" err="1"/>
              <a:t>coed</a:t>
            </a:r>
            <a:r>
              <a:rPr lang="en-GB" dirty="0"/>
              <a:t> y </a:t>
            </a:r>
            <a:r>
              <a:rPr lang="en-GB" dirty="0" err="1"/>
              <a:t>cyfle</a:t>
            </a:r>
            <a:r>
              <a:rPr lang="en-GB" dirty="0"/>
              <a:t> </a:t>
            </a:r>
            <a:r>
              <a:rPr lang="en-GB" dirty="0" err="1"/>
              <a:t>gorau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dyfu</a:t>
            </a:r>
            <a:r>
              <a:rPr lang="en-GB" dirty="0"/>
              <a:t>, </a:t>
            </a:r>
            <a:r>
              <a:rPr lang="en-GB" dirty="0" err="1"/>
              <a:t>caiff</a:t>
            </a:r>
            <a:r>
              <a:rPr lang="en-GB" dirty="0"/>
              <a:t> </a:t>
            </a:r>
            <a:r>
              <a:rPr lang="en-GB" dirty="0" err="1"/>
              <a:t>bwgannod</a:t>
            </a:r>
            <a:r>
              <a:rPr lang="en-GB" dirty="0"/>
              <a:t> brain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gosod</a:t>
            </a:r>
            <a:r>
              <a:rPr lang="en-GB" dirty="0"/>
              <a:t> a </a:t>
            </a:r>
            <a:r>
              <a:rPr lang="en-GB" dirty="0" err="1"/>
              <a:t>barcutiaid</a:t>
            </a:r>
            <a:r>
              <a:rPr lang="en-GB" dirty="0"/>
              <a:t> a </a:t>
            </a:r>
            <a:r>
              <a:rPr lang="en-GB" dirty="0" err="1"/>
              <a:t>churwyr</a:t>
            </a:r>
            <a:r>
              <a:rPr lang="en-GB" dirty="0"/>
              <a:t> </a:t>
            </a:r>
            <a:r>
              <a:rPr lang="en-GB" dirty="0" err="1"/>
              <a:t>adar</a:t>
            </a:r>
            <a:r>
              <a:rPr lang="en-GB" dirty="0"/>
              <a:t> (</a:t>
            </a:r>
            <a:r>
              <a:rPr lang="en-GB" dirty="0" err="1"/>
              <a:t>canonau</a:t>
            </a:r>
            <a:r>
              <a:rPr lang="en-GB" dirty="0"/>
              <a:t> </a:t>
            </a:r>
            <a:r>
              <a:rPr lang="en-GB" dirty="0" err="1"/>
              <a:t>sy’n</a:t>
            </a:r>
            <a:r>
              <a:rPr lang="en-GB" dirty="0"/>
              <a:t> </a:t>
            </a:r>
            <a:r>
              <a:rPr lang="en-GB" dirty="0" err="1"/>
              <a:t>cynhyrchu</a:t>
            </a:r>
            <a:r>
              <a:rPr lang="en-GB" dirty="0"/>
              <a:t> </a:t>
            </a:r>
            <a:r>
              <a:rPr lang="en-GB" dirty="0" err="1"/>
              <a:t>sŵn</a:t>
            </a:r>
            <a:r>
              <a:rPr lang="en-GB" dirty="0"/>
              <a:t> </a:t>
            </a:r>
            <a:r>
              <a:rPr lang="en-GB" dirty="0" err="1"/>
              <a:t>uchel</a:t>
            </a:r>
            <a:r>
              <a:rPr lang="en-GB" dirty="0"/>
              <a:t> a </a:t>
            </a:r>
            <a:r>
              <a:rPr lang="en-GB" dirty="0" err="1"/>
              <a:t>fydd</a:t>
            </a:r>
            <a:r>
              <a:rPr lang="en-GB" dirty="0"/>
              <a:t> yn </a:t>
            </a:r>
            <a:r>
              <a:rPr lang="en-GB" dirty="0" err="1"/>
              <a:t>gwneud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adar</a:t>
            </a:r>
            <a:r>
              <a:rPr lang="en-GB" dirty="0"/>
              <a:t> a </a:t>
            </a:r>
            <a:r>
              <a:rPr lang="en-GB" dirty="0" err="1"/>
              <a:t>bywyd</a:t>
            </a:r>
            <a:r>
              <a:rPr lang="en-GB" dirty="0"/>
              <a:t> </a:t>
            </a:r>
            <a:r>
              <a:rPr lang="en-GB" dirty="0" err="1"/>
              <a:t>gwyllt</a:t>
            </a:r>
            <a:r>
              <a:rPr lang="en-GB" dirty="0"/>
              <a:t> </a:t>
            </a:r>
            <a:r>
              <a:rPr lang="en-GB" dirty="0" err="1"/>
              <a:t>symud</a:t>
            </a:r>
            <a:r>
              <a:rPr lang="en-GB" dirty="0"/>
              <a:t> </a:t>
            </a:r>
            <a:r>
              <a:rPr lang="en-GB" dirty="0" err="1"/>
              <a:t>ymlaen</a:t>
            </a:r>
            <a:r>
              <a:rPr lang="en-GB" dirty="0"/>
              <a:t> yn </a:t>
            </a:r>
            <a:r>
              <a:rPr lang="en-GB" dirty="0" err="1"/>
              <a:t>sydyn</a:t>
            </a:r>
            <a:r>
              <a:rPr lang="en-GB" dirty="0"/>
              <a:t>) </a:t>
            </a:r>
            <a:r>
              <a:rPr lang="en-GB" dirty="0" err="1"/>
              <a:t>er</a:t>
            </a:r>
            <a:r>
              <a:rPr lang="en-GB" dirty="0"/>
              <a:t> </a:t>
            </a:r>
            <a:r>
              <a:rPr lang="en-GB" dirty="0" err="1"/>
              <a:t>mwyn</a:t>
            </a:r>
            <a:r>
              <a:rPr lang="en-GB" dirty="0"/>
              <a:t> </a:t>
            </a:r>
            <a:r>
              <a:rPr lang="en-GB" dirty="0" err="1"/>
              <a:t>atal</a:t>
            </a:r>
            <a:r>
              <a:rPr lang="en-GB" dirty="0"/>
              <a:t> </a:t>
            </a:r>
            <a:r>
              <a:rPr lang="en-GB" dirty="0" err="1"/>
              <a:t>adar</a:t>
            </a:r>
            <a:r>
              <a:rPr lang="en-GB" dirty="0"/>
              <a:t> </a:t>
            </a:r>
            <a:r>
              <a:rPr lang="en-GB" dirty="0" err="1"/>
              <a:t>rhag</a:t>
            </a:r>
            <a:r>
              <a:rPr lang="en-GB" dirty="0"/>
              <a:t> </a:t>
            </a:r>
            <a:r>
              <a:rPr lang="en-GB" dirty="0" err="1"/>
              <a:t>cnoi’r</a:t>
            </a:r>
            <a:r>
              <a:rPr lang="en-GB" dirty="0"/>
              <a:t> </a:t>
            </a:r>
            <a:r>
              <a:rPr lang="en-GB" dirty="0" err="1"/>
              <a:t>coed</a:t>
            </a:r>
            <a:r>
              <a:rPr lang="en-GB" dirty="0"/>
              <a:t> </a:t>
            </a:r>
            <a:r>
              <a:rPr lang="en-GB" dirty="0" err="1"/>
              <a:t>ifanc</a:t>
            </a:r>
            <a:r>
              <a:rPr lang="en-GB" dirty="0"/>
              <a:t>. </a:t>
            </a:r>
          </a:p>
          <a:p>
            <a:endParaRPr lang="en-GB" dirty="0"/>
          </a:p>
          <a:p>
            <a:r>
              <a:rPr lang="en-GB" dirty="0" err="1"/>
              <a:t>Nodir</a:t>
            </a:r>
            <a:r>
              <a:rPr lang="en-GB" dirty="0"/>
              <a:t> yr </a:t>
            </a:r>
            <a:r>
              <a:rPr lang="en-GB" dirty="0" err="1"/>
              <a:t>egino</a:t>
            </a:r>
            <a:r>
              <a:rPr lang="en-GB" dirty="0"/>
              <a:t> </a:t>
            </a:r>
            <a:r>
              <a:rPr lang="en-GB" dirty="0" err="1"/>
              <a:t>er</a:t>
            </a:r>
            <a:r>
              <a:rPr lang="en-GB" dirty="0"/>
              <a:t> </a:t>
            </a:r>
            <a:r>
              <a:rPr lang="en-GB" dirty="0" err="1"/>
              <a:t>mwyn</a:t>
            </a:r>
            <a:r>
              <a:rPr lang="en-GB" dirty="0"/>
              <a:t> </a:t>
            </a:r>
            <a:r>
              <a:rPr lang="en-GB" dirty="0" err="1"/>
              <a:t>cyfrif</a:t>
            </a:r>
            <a:r>
              <a:rPr lang="en-GB" dirty="0"/>
              <a:t> </a:t>
            </a:r>
            <a:r>
              <a:rPr lang="en-GB" dirty="0" err="1"/>
              <a:t>cyfradd</a:t>
            </a:r>
            <a:r>
              <a:rPr lang="en-GB" dirty="0"/>
              <a:t> </a:t>
            </a:r>
            <a:r>
              <a:rPr lang="en-GB" dirty="0" err="1"/>
              <a:t>egino’r</a:t>
            </a:r>
            <a:r>
              <a:rPr lang="en-GB" dirty="0"/>
              <a:t> </a:t>
            </a:r>
            <a:r>
              <a:rPr lang="en-GB" dirty="0" err="1"/>
              <a:t>hedyn</a:t>
            </a:r>
            <a:r>
              <a:rPr lang="en-GB" dirty="0"/>
              <a:t> </a:t>
            </a:r>
            <a:r>
              <a:rPr lang="en-GB" dirty="0" err="1"/>
              <a:t>sydd</a:t>
            </a:r>
            <a:r>
              <a:rPr lang="en-GB" dirty="0"/>
              <a:t> </a:t>
            </a:r>
            <a:r>
              <a:rPr lang="en-GB" dirty="0" err="1"/>
              <a:t>wedi</a:t>
            </a:r>
            <a:r>
              <a:rPr lang="en-GB" dirty="0"/>
              <a:t> </a:t>
            </a:r>
            <a:r>
              <a:rPr lang="en-GB" dirty="0" err="1"/>
              <a:t>ei</a:t>
            </a:r>
            <a:r>
              <a:rPr lang="en-GB" dirty="0"/>
              <a:t> </a:t>
            </a:r>
            <a:r>
              <a:rPr lang="en-GB" dirty="0" err="1"/>
              <a:t>blannu</a:t>
            </a:r>
            <a:r>
              <a:rPr lang="en-GB" dirty="0"/>
              <a:t>, </a:t>
            </a:r>
            <a:r>
              <a:rPr lang="en-GB" dirty="0" err="1"/>
              <a:t>h.y</a:t>
            </a:r>
            <a:r>
              <a:rPr lang="en-GB" dirty="0"/>
              <a:t>. </a:t>
            </a:r>
            <a:r>
              <a:rPr lang="en-GB" dirty="0" err="1"/>
              <a:t>o’r</a:t>
            </a:r>
            <a:r>
              <a:rPr lang="en-GB" dirty="0"/>
              <a:t> 250 o </a:t>
            </a:r>
            <a:r>
              <a:rPr lang="en-GB" dirty="0" err="1"/>
              <a:t>fes</a:t>
            </a:r>
            <a:r>
              <a:rPr lang="en-GB" dirty="0"/>
              <a:t> a </a:t>
            </a:r>
            <a:r>
              <a:rPr lang="en-GB" dirty="0" err="1"/>
              <a:t>blannwyd</a:t>
            </a:r>
            <a:r>
              <a:rPr lang="en-GB" dirty="0"/>
              <a:t>, </a:t>
            </a:r>
            <a:r>
              <a:rPr lang="en-GB" dirty="0" err="1"/>
              <a:t>mae</a:t>
            </a:r>
            <a:r>
              <a:rPr lang="en-GB" dirty="0"/>
              <a:t> 70% </a:t>
            </a:r>
            <a:r>
              <a:rPr lang="en-GB" dirty="0" err="1"/>
              <a:t>wedi</a:t>
            </a:r>
            <a:r>
              <a:rPr lang="en-GB" dirty="0"/>
              <a:t> </a:t>
            </a:r>
            <a:r>
              <a:rPr lang="en-GB" dirty="0" err="1"/>
              <a:t>egino</a:t>
            </a:r>
            <a:r>
              <a:rPr lang="en-GB" dirty="0"/>
              <a:t>. </a:t>
            </a:r>
          </a:p>
          <a:p>
            <a:endParaRPr lang="en-GB" dirty="0"/>
          </a:p>
          <a:p>
            <a:r>
              <a:rPr lang="en-GB" dirty="0" err="1"/>
              <a:t>Rhoddir</a:t>
            </a:r>
            <a:r>
              <a:rPr lang="en-GB" dirty="0"/>
              <a:t> </a:t>
            </a:r>
            <a:r>
              <a:rPr lang="en-GB" dirty="0" err="1"/>
              <a:t>dŵr</a:t>
            </a:r>
            <a:r>
              <a:rPr lang="en-GB" dirty="0"/>
              <a:t> </a:t>
            </a:r>
            <a:r>
              <a:rPr lang="en-GB" dirty="0" err="1"/>
              <a:t>i’r</a:t>
            </a:r>
            <a:r>
              <a:rPr lang="en-GB" dirty="0"/>
              <a:t> </a:t>
            </a:r>
            <a:r>
              <a:rPr lang="en-GB" dirty="0" err="1"/>
              <a:t>cnydau</a:t>
            </a:r>
            <a:r>
              <a:rPr lang="en-GB" dirty="0"/>
              <a:t> a </a:t>
            </a:r>
            <a:r>
              <a:rPr lang="en-GB" dirty="0" err="1"/>
              <a:t>thynnir</a:t>
            </a:r>
            <a:r>
              <a:rPr lang="en-GB" dirty="0"/>
              <a:t> </a:t>
            </a:r>
            <a:r>
              <a:rPr lang="en-GB" dirty="0" err="1"/>
              <a:t>unrhyw</a:t>
            </a:r>
            <a:r>
              <a:rPr lang="en-GB" dirty="0"/>
              <a:t> </a:t>
            </a:r>
            <a:r>
              <a:rPr lang="en-GB" dirty="0" err="1"/>
              <a:t>chwyn</a:t>
            </a:r>
            <a:r>
              <a:rPr lang="en-GB" dirty="0"/>
              <a:t>. </a:t>
            </a:r>
            <a:r>
              <a:rPr lang="en-GB" dirty="0" err="1"/>
              <a:t>Gosodir</a:t>
            </a:r>
            <a:r>
              <a:rPr lang="en-GB" dirty="0"/>
              <a:t> </a:t>
            </a:r>
            <a:r>
              <a:rPr lang="en-GB" dirty="0" err="1"/>
              <a:t>gwrteithiwr</a:t>
            </a:r>
            <a:r>
              <a:rPr lang="en-GB" dirty="0"/>
              <a:t> </a:t>
            </a:r>
            <a:r>
              <a:rPr lang="en-GB" dirty="0" err="1"/>
              <a:t>os</a:t>
            </a:r>
            <a:r>
              <a:rPr lang="en-GB" dirty="0"/>
              <a:t> </a:t>
            </a:r>
            <a:r>
              <a:rPr lang="en-GB" dirty="0" err="1"/>
              <a:t>oes</a:t>
            </a:r>
            <a:r>
              <a:rPr lang="en-GB" dirty="0"/>
              <a:t> </a:t>
            </a:r>
            <a:r>
              <a:rPr lang="en-GB" dirty="0" err="1"/>
              <a:t>angen</a:t>
            </a:r>
            <a:r>
              <a:rPr lang="en-GB" dirty="0"/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3DDEC-5940-4676-957C-C087F04EA5B1}" type="slidenum">
              <a:rPr lang="en-GB" smtClean="0"/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593959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Mae </a:t>
            </a:r>
            <a:r>
              <a:rPr lang="en-GB" dirty="0" err="1"/>
              <a:t>amseru’r</a:t>
            </a:r>
            <a:r>
              <a:rPr lang="en-GB" dirty="0"/>
              <a:t> </a:t>
            </a:r>
            <a:r>
              <a:rPr lang="en-GB" dirty="0" err="1"/>
              <a:t>peth</a:t>
            </a:r>
            <a:r>
              <a:rPr lang="en-GB" dirty="0"/>
              <a:t> yn </a:t>
            </a:r>
            <a:r>
              <a:rPr lang="en-GB" dirty="0" err="1"/>
              <a:t>gywir</a:t>
            </a:r>
            <a:r>
              <a:rPr lang="en-GB" dirty="0"/>
              <a:t> yn </a:t>
            </a:r>
            <a:r>
              <a:rPr lang="en-GB" dirty="0" err="1"/>
              <a:t>anodd</a:t>
            </a:r>
            <a:r>
              <a:rPr lang="en-GB" dirty="0"/>
              <a:t> </a:t>
            </a:r>
            <a:r>
              <a:rPr lang="en-GB" dirty="0" err="1"/>
              <a:t>gan</a:t>
            </a:r>
            <a:r>
              <a:rPr lang="en-GB" dirty="0"/>
              <a:t> </a:t>
            </a:r>
            <a:r>
              <a:rPr lang="en-GB" dirty="0" err="1"/>
              <a:t>fod</a:t>
            </a:r>
            <a:r>
              <a:rPr lang="en-GB" dirty="0"/>
              <a:t> </a:t>
            </a:r>
            <a:r>
              <a:rPr lang="en-GB" dirty="0" err="1"/>
              <a:t>angen</a:t>
            </a:r>
            <a:r>
              <a:rPr lang="en-GB" dirty="0"/>
              <a:t> </a:t>
            </a:r>
            <a:r>
              <a:rPr lang="en-GB" dirty="0" err="1"/>
              <a:t>amser</a:t>
            </a:r>
            <a:r>
              <a:rPr lang="en-GB" dirty="0"/>
              <a:t> ar y </a:t>
            </a:r>
            <a:r>
              <a:rPr lang="en-GB" dirty="0" err="1"/>
              <a:t>coed</a:t>
            </a:r>
            <a:r>
              <a:rPr lang="en-GB" dirty="0"/>
              <a:t> </a:t>
            </a:r>
            <a:r>
              <a:rPr lang="en-GB" dirty="0" err="1"/>
              <a:t>ifanc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sefydlu</a:t>
            </a:r>
            <a:r>
              <a:rPr lang="en-GB" dirty="0"/>
              <a:t> </a:t>
            </a:r>
            <a:r>
              <a:rPr lang="en-GB" dirty="0" err="1"/>
              <a:t>ond</a:t>
            </a:r>
            <a:r>
              <a:rPr lang="en-GB" dirty="0"/>
              <a:t> </a:t>
            </a:r>
            <a:r>
              <a:rPr lang="en-GB" dirty="0" err="1"/>
              <a:t>ni</a:t>
            </a:r>
            <a:r>
              <a:rPr lang="en-GB" dirty="0"/>
              <a:t> </a:t>
            </a:r>
            <a:r>
              <a:rPr lang="en-GB" dirty="0" err="1"/>
              <a:t>ddylid</a:t>
            </a:r>
            <a:r>
              <a:rPr lang="en-GB" dirty="0"/>
              <a:t> </a:t>
            </a:r>
            <a:r>
              <a:rPr lang="en-GB" dirty="0" err="1"/>
              <a:t>ei</a:t>
            </a:r>
            <a:r>
              <a:rPr lang="en-GB" dirty="0"/>
              <a:t> </a:t>
            </a:r>
            <a:r>
              <a:rPr lang="en-GB" dirty="0" err="1"/>
              <a:t>wneud</a:t>
            </a:r>
            <a:r>
              <a:rPr lang="en-GB" dirty="0"/>
              <a:t> pan </a:t>
            </a:r>
            <a:r>
              <a:rPr lang="en-GB" dirty="0" err="1"/>
              <a:t>fydd</a:t>
            </a:r>
            <a:r>
              <a:rPr lang="en-GB" dirty="0"/>
              <a:t> </a:t>
            </a:r>
            <a:r>
              <a:rPr lang="en-GB" dirty="0" err="1"/>
              <a:t>amodau’r</a:t>
            </a:r>
            <a:r>
              <a:rPr lang="en-GB" dirty="0"/>
              <a:t> </a:t>
            </a:r>
            <a:r>
              <a:rPr lang="en-GB" dirty="0" err="1"/>
              <a:t>ddaear</a:t>
            </a:r>
            <a:r>
              <a:rPr lang="en-GB" dirty="0"/>
              <a:t> yn </a:t>
            </a:r>
            <a:r>
              <a:rPr lang="en-GB" dirty="0" err="1"/>
              <a:t>sych</a:t>
            </a:r>
            <a:r>
              <a:rPr lang="en-GB" dirty="0"/>
              <a:t> </a:t>
            </a:r>
            <a:r>
              <a:rPr lang="en-GB" dirty="0" err="1"/>
              <a:t>gan</a:t>
            </a:r>
            <a:r>
              <a:rPr lang="en-GB" dirty="0"/>
              <a:t> </a:t>
            </a:r>
            <a:r>
              <a:rPr lang="en-GB" dirty="0" err="1"/>
              <a:t>fod</a:t>
            </a:r>
            <a:r>
              <a:rPr lang="en-GB" dirty="0"/>
              <a:t> </a:t>
            </a:r>
            <a:r>
              <a:rPr lang="en-GB" dirty="0" err="1"/>
              <a:t>perygl</a:t>
            </a:r>
            <a:r>
              <a:rPr lang="en-GB" dirty="0"/>
              <a:t> y </a:t>
            </a:r>
            <a:r>
              <a:rPr lang="en-GB" dirty="0" err="1"/>
              <a:t>gallai’r</a:t>
            </a:r>
            <a:r>
              <a:rPr lang="en-GB" dirty="0"/>
              <a:t> </a:t>
            </a:r>
            <a:r>
              <a:rPr lang="en-GB" dirty="0" err="1"/>
              <a:t>weithdrefn</a:t>
            </a:r>
            <a:r>
              <a:rPr lang="en-GB" dirty="0"/>
              <a:t> </a:t>
            </a:r>
            <a:r>
              <a:rPr lang="en-GB" dirty="0" err="1"/>
              <a:t>ladd</a:t>
            </a:r>
            <a:r>
              <a:rPr lang="en-GB" dirty="0"/>
              <a:t> y </a:t>
            </a:r>
            <a:r>
              <a:rPr lang="en-GB" dirty="0" err="1"/>
              <a:t>coed</a:t>
            </a:r>
            <a:r>
              <a:rPr lang="en-GB" dirty="0"/>
              <a:t>! </a:t>
            </a:r>
            <a:r>
              <a:rPr lang="en-GB" dirty="0" err="1"/>
              <a:t>Roedd</a:t>
            </a:r>
            <a:r>
              <a:rPr lang="en-GB" dirty="0"/>
              <a:t> </a:t>
            </a:r>
            <a:r>
              <a:rPr lang="en-GB" dirty="0" err="1"/>
              <a:t>hyn</a:t>
            </a:r>
            <a:r>
              <a:rPr lang="en-GB" dirty="0"/>
              <a:t> yn </a:t>
            </a:r>
            <a:r>
              <a:rPr lang="en-GB" dirty="0" err="1"/>
              <a:t>broblem</a:t>
            </a:r>
            <a:r>
              <a:rPr lang="en-GB" dirty="0"/>
              <a:t> </a:t>
            </a:r>
            <a:r>
              <a:rPr lang="en-GB" dirty="0" err="1"/>
              <a:t>enfawr</a:t>
            </a:r>
            <a:r>
              <a:rPr lang="en-GB" dirty="0"/>
              <a:t> yn 2018 pan </a:t>
            </a:r>
            <a:r>
              <a:rPr lang="en-GB" dirty="0" err="1"/>
              <a:t>gododd</a:t>
            </a:r>
            <a:r>
              <a:rPr lang="en-GB" dirty="0"/>
              <a:t> y </a:t>
            </a:r>
            <a:r>
              <a:rPr lang="en-GB" dirty="0" err="1"/>
              <a:t>tymheredd</a:t>
            </a:r>
            <a:r>
              <a:rPr lang="en-GB" dirty="0"/>
              <a:t> yn </a:t>
            </a:r>
            <a:r>
              <a:rPr lang="en-GB" dirty="0" err="1"/>
              <a:t>ystod</a:t>
            </a:r>
            <a:r>
              <a:rPr lang="en-GB" dirty="0"/>
              <a:t> </a:t>
            </a:r>
            <a:r>
              <a:rPr lang="en-GB" dirty="0" err="1"/>
              <a:t>cyfnod</a:t>
            </a:r>
            <a:r>
              <a:rPr lang="en-GB" dirty="0"/>
              <a:t> </a:t>
            </a:r>
            <a:r>
              <a:rPr lang="en-GB" dirty="0" err="1"/>
              <a:t>hir</a:t>
            </a:r>
            <a:r>
              <a:rPr lang="en-GB" dirty="0"/>
              <a:t> o </a:t>
            </a:r>
            <a:r>
              <a:rPr lang="en-GB" dirty="0" err="1"/>
              <a:t>sychder</a:t>
            </a:r>
            <a:r>
              <a:rPr lang="en-GB" dirty="0"/>
              <a:t>. </a:t>
            </a:r>
            <a:r>
              <a:rPr lang="en-GB" dirty="0" err="1"/>
              <a:t>Er</a:t>
            </a:r>
            <a:r>
              <a:rPr lang="en-GB" dirty="0"/>
              <a:t> </a:t>
            </a:r>
            <a:r>
              <a:rPr lang="en-GB" dirty="0" err="1"/>
              <a:t>mwyn</a:t>
            </a:r>
            <a:r>
              <a:rPr lang="en-GB" dirty="0"/>
              <a:t> </a:t>
            </a:r>
            <a:r>
              <a:rPr lang="en-GB" dirty="0" err="1"/>
              <a:t>galluogi</a:t>
            </a:r>
            <a:r>
              <a:rPr lang="en-GB" dirty="0"/>
              <a:t> </a:t>
            </a:r>
            <a:r>
              <a:rPr lang="en-GB" dirty="0" err="1"/>
              <a:t>coed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gael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hisdorri</a:t>
            </a:r>
            <a:r>
              <a:rPr lang="en-GB" dirty="0"/>
              <a:t> </a:t>
            </a:r>
            <a:r>
              <a:rPr lang="en-GB" dirty="0" err="1"/>
              <a:t>roedd</a:t>
            </a:r>
            <a:r>
              <a:rPr lang="en-GB" dirty="0"/>
              <a:t> </a:t>
            </a:r>
            <a:r>
              <a:rPr lang="en-GB" dirty="0" err="1"/>
              <a:t>rhaid</a:t>
            </a:r>
            <a:r>
              <a:rPr lang="en-GB" dirty="0"/>
              <a:t> </a:t>
            </a:r>
            <a:r>
              <a:rPr lang="en-GB" dirty="0" err="1"/>
              <a:t>i’r</a:t>
            </a:r>
            <a:r>
              <a:rPr lang="en-GB" dirty="0"/>
              <a:t> </a:t>
            </a:r>
            <a:r>
              <a:rPr lang="en-GB" dirty="0" err="1"/>
              <a:t>feithrinfa</a:t>
            </a:r>
            <a:r>
              <a:rPr lang="en-GB" dirty="0"/>
              <a:t> </a:t>
            </a:r>
            <a:r>
              <a:rPr lang="en-GB" dirty="0" err="1"/>
              <a:t>ddyfrio</a:t>
            </a:r>
            <a:r>
              <a:rPr lang="en-GB" dirty="0"/>
              <a:t>, </a:t>
            </a:r>
            <a:r>
              <a:rPr lang="en-GB" dirty="0" err="1"/>
              <a:t>isdorri</a:t>
            </a:r>
            <a:r>
              <a:rPr lang="en-GB" dirty="0"/>
              <a:t> a </a:t>
            </a:r>
            <a:r>
              <a:rPr lang="en-GB" dirty="0" err="1"/>
              <a:t>dyfrio’r</a:t>
            </a:r>
            <a:r>
              <a:rPr lang="en-GB" dirty="0"/>
              <a:t> </a:t>
            </a:r>
            <a:r>
              <a:rPr lang="en-GB" dirty="0" err="1"/>
              <a:t>ddaear</a:t>
            </a:r>
            <a:r>
              <a:rPr lang="en-GB" dirty="0"/>
              <a:t> </a:t>
            </a:r>
            <a:r>
              <a:rPr lang="en-GB" dirty="0" err="1"/>
              <a:t>eto</a:t>
            </a:r>
            <a:r>
              <a:rPr lang="en-GB" dirty="0"/>
              <a:t> a </a:t>
            </a:r>
            <a:r>
              <a:rPr lang="en-GB" dirty="0" err="1"/>
              <a:t>chymerodd</a:t>
            </a:r>
            <a:r>
              <a:rPr lang="en-GB" dirty="0"/>
              <a:t> </a:t>
            </a:r>
            <a:r>
              <a:rPr lang="en-GB" dirty="0" err="1"/>
              <a:t>hyn</a:t>
            </a:r>
            <a:r>
              <a:rPr lang="en-GB" dirty="0"/>
              <a:t> </a:t>
            </a:r>
            <a:r>
              <a:rPr lang="en-GB" dirty="0" err="1"/>
              <a:t>lawer</a:t>
            </a:r>
            <a:r>
              <a:rPr lang="en-GB" dirty="0"/>
              <a:t> o </a:t>
            </a:r>
            <a:r>
              <a:rPr lang="en-GB" dirty="0" err="1"/>
              <a:t>amser</a:t>
            </a:r>
            <a:r>
              <a:rPr lang="en-GB" dirty="0"/>
              <a:t>.  </a:t>
            </a:r>
          </a:p>
          <a:p>
            <a:endParaRPr lang="en-GB" dirty="0"/>
          </a:p>
          <a:p>
            <a:endParaRPr lang="en-GB" dirty="0"/>
          </a:p>
          <a:p>
            <a:br>
              <a:rPr lang="en-GB" dirty="0"/>
            </a:b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3DDEC-5940-4676-957C-C087F04EA5B1}" type="slidenum">
              <a:rPr lang="en-GB" smtClean="0"/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1545655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85">
              <a:defRPr/>
            </a:pPr>
            <a:r>
              <a:rPr lang="en-GB" dirty="0">
                <a:solidFill>
                  <a:schemeClr val="tx1"/>
                </a:solidFill>
              </a:rPr>
              <a:t>Mae </a:t>
            </a:r>
            <a:r>
              <a:rPr lang="en-GB" dirty="0" err="1">
                <a:solidFill>
                  <a:schemeClr val="tx1"/>
                </a:solidFill>
              </a:rPr>
              <a:t>popeth</a:t>
            </a:r>
            <a:r>
              <a:rPr lang="en-GB" dirty="0">
                <a:solidFill>
                  <a:schemeClr val="tx1"/>
                </a:solidFill>
              </a:rPr>
              <a:t> o </a:t>
            </a:r>
            <a:r>
              <a:rPr lang="en-GB" dirty="0" err="1">
                <a:solidFill>
                  <a:schemeClr val="tx1"/>
                </a:solidFill>
              </a:rPr>
              <a:t>fewn</a:t>
            </a:r>
            <a:r>
              <a:rPr lang="en-GB" dirty="0">
                <a:solidFill>
                  <a:schemeClr val="tx1"/>
                </a:solidFill>
              </a:rPr>
              <a:t> y </a:t>
            </a:r>
            <a:r>
              <a:rPr lang="en-GB" dirty="0" err="1">
                <a:solidFill>
                  <a:schemeClr val="tx1"/>
                </a:solidFill>
              </a:rPr>
              <a:t>goeden</a:t>
            </a:r>
            <a:r>
              <a:rPr lang="en-GB" dirty="0">
                <a:solidFill>
                  <a:schemeClr val="tx1"/>
                </a:solidFill>
              </a:rPr>
              <a:t> – </a:t>
            </a:r>
            <a:r>
              <a:rPr lang="en-GB" dirty="0" err="1">
                <a:solidFill>
                  <a:schemeClr val="tx1"/>
                </a:solidFill>
              </a:rPr>
              <a:t>metaboledd</a:t>
            </a:r>
            <a:r>
              <a:rPr lang="en-GB" dirty="0">
                <a:solidFill>
                  <a:schemeClr val="tx1"/>
                </a:solidFill>
              </a:rPr>
              <a:t>, </a:t>
            </a:r>
            <a:r>
              <a:rPr lang="en-GB" dirty="0" err="1">
                <a:solidFill>
                  <a:schemeClr val="tx1"/>
                </a:solidFill>
              </a:rPr>
              <a:t>defnydd</a:t>
            </a:r>
            <a:r>
              <a:rPr lang="en-GB" dirty="0">
                <a:solidFill>
                  <a:schemeClr val="tx1"/>
                </a:solidFill>
              </a:rPr>
              <a:t> o </a:t>
            </a:r>
            <a:r>
              <a:rPr lang="en-GB" dirty="0" err="1">
                <a:solidFill>
                  <a:schemeClr val="tx1"/>
                </a:solidFill>
              </a:rPr>
              <a:t>egni</a:t>
            </a:r>
            <a:r>
              <a:rPr lang="en-GB" dirty="0">
                <a:solidFill>
                  <a:schemeClr val="tx1"/>
                </a:solidFill>
              </a:rPr>
              <a:t>, </a:t>
            </a:r>
            <a:r>
              <a:rPr lang="en-GB" dirty="0" err="1">
                <a:solidFill>
                  <a:schemeClr val="tx1"/>
                </a:solidFill>
              </a:rPr>
              <a:t>twf</a:t>
            </a:r>
            <a:r>
              <a:rPr lang="en-GB" dirty="0">
                <a:solidFill>
                  <a:schemeClr val="tx1"/>
                </a:solidFill>
              </a:rPr>
              <a:t> ac </a:t>
            </a:r>
            <a:r>
              <a:rPr lang="en-GB" dirty="0" err="1">
                <a:solidFill>
                  <a:schemeClr val="tx1"/>
                </a:solidFill>
              </a:rPr>
              <a:t>ati</a:t>
            </a:r>
            <a:r>
              <a:rPr lang="en-GB" dirty="0">
                <a:solidFill>
                  <a:schemeClr val="tx1"/>
                </a:solidFill>
              </a:rPr>
              <a:t> yn </a:t>
            </a:r>
            <a:r>
              <a:rPr lang="en-GB" dirty="0" err="1">
                <a:solidFill>
                  <a:schemeClr val="tx1"/>
                </a:solidFill>
              </a:rPr>
              <a:t>arafu</a:t>
            </a:r>
            <a:r>
              <a:rPr lang="en-GB" dirty="0">
                <a:solidFill>
                  <a:schemeClr val="tx1"/>
                </a:solidFill>
              </a:rPr>
              <a:t>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3DDEC-5940-4676-957C-C087F04EA5B1}" type="slidenum">
              <a:rPr lang="en-GB" smtClean="0"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79451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3DDEC-5940-4676-957C-C087F04EA5B1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6373082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85">
              <a:defRPr/>
            </a:pPr>
            <a:r>
              <a:rPr lang="en-GB" b="1" dirty="0" err="1"/>
              <a:t>Gwahaniaethau</a:t>
            </a:r>
            <a:r>
              <a:rPr lang="en-GB" b="1" dirty="0"/>
              <a:t> </a:t>
            </a:r>
            <a:r>
              <a:rPr lang="en-GB" b="1" dirty="0" err="1"/>
              <a:t>rhwng</a:t>
            </a:r>
            <a:r>
              <a:rPr lang="en-GB" b="1" dirty="0"/>
              <a:t> system </a:t>
            </a:r>
            <a:r>
              <a:rPr lang="en-GB" b="1" dirty="0" err="1"/>
              <a:t>wreiddiau</a:t>
            </a:r>
            <a:r>
              <a:rPr lang="en-GB" b="1" dirty="0"/>
              <a:t> </a:t>
            </a:r>
            <a:r>
              <a:rPr lang="en-GB" b="1" dirty="0" err="1"/>
              <a:t>ffeibrog</a:t>
            </a:r>
            <a:r>
              <a:rPr lang="en-GB" b="1" dirty="0"/>
              <a:t> a system </a:t>
            </a:r>
            <a:r>
              <a:rPr lang="en-GB" b="1" dirty="0" err="1"/>
              <a:t>tapwreiddiau</a:t>
            </a:r>
            <a:endParaRPr lang="en-GB" b="1" dirty="0"/>
          </a:p>
          <a:p>
            <a:pPr defTabSz="914385">
              <a:defRPr/>
            </a:pPr>
            <a:endParaRPr lang="en-GB" dirty="0"/>
          </a:p>
          <a:p>
            <a:pPr defTabSz="914385">
              <a:defRPr/>
            </a:pPr>
            <a:r>
              <a:rPr lang="en-GB" b="1" dirty="0" err="1"/>
              <a:t>Tapwreiddio</a:t>
            </a:r>
            <a:r>
              <a:rPr lang="en-GB" dirty="0"/>
              <a:t> </a:t>
            </a:r>
            <a:r>
              <a:rPr lang="en-GB" dirty="0" err="1"/>
              <a:t>yw</a:t>
            </a:r>
            <a:r>
              <a:rPr lang="en-GB" dirty="0"/>
              <a:t> pan </a:t>
            </a:r>
            <a:r>
              <a:rPr lang="en-GB" dirty="0" err="1"/>
              <a:t>mae</a:t>
            </a:r>
            <a:r>
              <a:rPr lang="en-GB" dirty="0"/>
              <a:t> un </a:t>
            </a:r>
            <a:r>
              <a:rPr lang="en-GB" dirty="0" err="1"/>
              <a:t>prif</a:t>
            </a:r>
            <a:r>
              <a:rPr lang="en-GB" dirty="0"/>
              <a:t> </a:t>
            </a:r>
            <a:r>
              <a:rPr lang="en-GB" dirty="0" err="1"/>
              <a:t>wreiddyn</a:t>
            </a:r>
            <a:r>
              <a:rPr lang="en-GB" dirty="0"/>
              <a:t> </a:t>
            </a:r>
            <a:r>
              <a:rPr lang="en-GB" dirty="0" err="1"/>
              <a:t>sy’n</a:t>
            </a:r>
            <a:r>
              <a:rPr lang="en-GB" dirty="0"/>
              <a:t> </a:t>
            </a:r>
            <a:r>
              <a:rPr lang="en-GB" dirty="0" err="1"/>
              <a:t>tyfu’n</a:t>
            </a:r>
            <a:r>
              <a:rPr lang="en-GB" dirty="0"/>
              <a:t> </a:t>
            </a:r>
            <a:r>
              <a:rPr lang="en-GB" dirty="0" err="1"/>
              <a:t>syth</a:t>
            </a:r>
            <a:r>
              <a:rPr lang="en-GB" dirty="0"/>
              <a:t> i </a:t>
            </a:r>
            <a:r>
              <a:rPr lang="en-GB" dirty="0" err="1"/>
              <a:t>lawr</a:t>
            </a:r>
            <a:r>
              <a:rPr lang="en-GB" dirty="0"/>
              <a:t> yn </a:t>
            </a:r>
            <a:r>
              <a:rPr lang="en-GB" dirty="0" err="1"/>
              <a:t>ddwfn</a:t>
            </a:r>
            <a:r>
              <a:rPr lang="en-GB" dirty="0"/>
              <a:t> </a:t>
            </a:r>
            <a:r>
              <a:rPr lang="en-GB" dirty="0" err="1"/>
              <a:t>i’r</a:t>
            </a:r>
            <a:r>
              <a:rPr lang="en-GB" dirty="0"/>
              <a:t> </a:t>
            </a:r>
            <a:r>
              <a:rPr lang="en-GB" dirty="0" err="1"/>
              <a:t>pridd</a:t>
            </a:r>
            <a:r>
              <a:rPr lang="en-GB" dirty="0"/>
              <a:t>. Dim </a:t>
            </a:r>
            <a:r>
              <a:rPr lang="en-GB" dirty="0" err="1"/>
              <a:t>ond</a:t>
            </a:r>
            <a:r>
              <a:rPr lang="en-GB" dirty="0"/>
              <a:t> </a:t>
            </a:r>
            <a:r>
              <a:rPr lang="en-GB" dirty="0" err="1"/>
              <a:t>ychydig</a:t>
            </a:r>
            <a:r>
              <a:rPr lang="en-GB" dirty="0"/>
              <a:t> </a:t>
            </a:r>
            <a:r>
              <a:rPr lang="en-GB" dirty="0" err="1"/>
              <a:t>iawn</a:t>
            </a:r>
            <a:r>
              <a:rPr lang="en-GB" dirty="0"/>
              <a:t> o </a:t>
            </a:r>
            <a:r>
              <a:rPr lang="en-GB" dirty="0" err="1"/>
              <a:t>wrieddiau</a:t>
            </a:r>
            <a:r>
              <a:rPr lang="en-GB" dirty="0"/>
              <a:t> </a:t>
            </a:r>
            <a:r>
              <a:rPr lang="en-GB" dirty="0" err="1"/>
              <a:t>ochrol</a:t>
            </a:r>
            <a:r>
              <a:rPr lang="en-GB" dirty="0"/>
              <a:t> </a:t>
            </a:r>
            <a:r>
              <a:rPr lang="en-GB" dirty="0" err="1"/>
              <a:t>sydd</a:t>
            </a:r>
            <a:r>
              <a:rPr lang="en-GB" dirty="0"/>
              <a:t> </a:t>
            </a:r>
            <a:r>
              <a:rPr lang="en-GB" dirty="0" err="1"/>
              <a:t>ganddo</a:t>
            </a:r>
            <a:r>
              <a:rPr lang="en-GB" dirty="0"/>
              <a:t> </a:t>
            </a:r>
            <a:r>
              <a:rPr lang="en-GB" dirty="0" err="1"/>
              <a:t>sy’n</a:t>
            </a:r>
            <a:r>
              <a:rPr lang="en-GB" dirty="0"/>
              <a:t> </a:t>
            </a:r>
            <a:r>
              <a:rPr lang="en-GB" dirty="0" err="1"/>
              <a:t>datblygu</a:t>
            </a:r>
            <a:r>
              <a:rPr lang="en-GB" dirty="0"/>
              <a:t> ac yn </a:t>
            </a:r>
            <a:r>
              <a:rPr lang="en-GB" dirty="0" err="1"/>
              <a:t>tyfu</a:t>
            </a:r>
            <a:r>
              <a:rPr lang="en-GB" dirty="0"/>
              <a:t> </a:t>
            </a:r>
            <a:r>
              <a:rPr lang="en-GB" dirty="0" err="1"/>
              <a:t>oddi</a:t>
            </a:r>
            <a:r>
              <a:rPr lang="en-GB" dirty="0"/>
              <a:t> ar y </a:t>
            </a:r>
            <a:r>
              <a:rPr lang="en-GB" dirty="0" err="1"/>
              <a:t>prif</a:t>
            </a:r>
            <a:r>
              <a:rPr lang="en-GB" dirty="0"/>
              <a:t> </a:t>
            </a:r>
            <a:r>
              <a:rPr lang="en-GB" dirty="0" err="1"/>
              <a:t>wreiddyn</a:t>
            </a:r>
            <a:r>
              <a:rPr lang="en-GB" dirty="0"/>
              <a:t> </a:t>
            </a:r>
            <a:r>
              <a:rPr lang="en-GB" dirty="0" err="1"/>
              <a:t>hwn</a:t>
            </a:r>
            <a:r>
              <a:rPr lang="en-GB" dirty="0"/>
              <a:t>. </a:t>
            </a:r>
            <a:br>
              <a:rPr lang="en-GB" dirty="0"/>
            </a:br>
            <a:br>
              <a:rPr lang="en-GB" dirty="0"/>
            </a:br>
            <a:r>
              <a:rPr lang="en-GB" dirty="0"/>
              <a:t>Mae </a:t>
            </a:r>
            <a:r>
              <a:rPr lang="en-GB" dirty="0" err="1"/>
              <a:t>gwreiddyn</a:t>
            </a:r>
            <a:r>
              <a:rPr lang="en-GB" dirty="0"/>
              <a:t> </a:t>
            </a:r>
            <a:r>
              <a:rPr lang="en-GB" b="1" dirty="0" err="1"/>
              <a:t>ffeibrog</a:t>
            </a:r>
            <a:r>
              <a:rPr lang="en-GB" dirty="0"/>
              <a:t> yn </a:t>
            </a:r>
            <a:r>
              <a:rPr lang="en-GB" dirty="0" err="1"/>
              <a:t>wreiddyn</a:t>
            </a:r>
            <a:r>
              <a:rPr lang="en-GB" dirty="0"/>
              <a:t> </a:t>
            </a:r>
            <a:r>
              <a:rPr lang="en-GB" dirty="0" err="1"/>
              <a:t>sy’n</a:t>
            </a:r>
            <a:r>
              <a:rPr lang="en-GB" dirty="0"/>
              <a:t> </a:t>
            </a:r>
            <a:r>
              <a:rPr lang="en-GB" dirty="0" err="1"/>
              <a:t>cynnwys</a:t>
            </a:r>
            <a:r>
              <a:rPr lang="en-GB" dirty="0"/>
              <a:t> </a:t>
            </a:r>
            <a:r>
              <a:rPr lang="en-GB" dirty="0" err="1"/>
              <a:t>grŵp</a:t>
            </a:r>
            <a:r>
              <a:rPr lang="en-GB" dirty="0"/>
              <a:t> o </a:t>
            </a:r>
            <a:r>
              <a:rPr lang="en-GB" dirty="0" err="1"/>
              <a:t>wreiddiau</a:t>
            </a:r>
            <a:r>
              <a:rPr lang="en-GB" dirty="0"/>
              <a:t> o faint a </a:t>
            </a:r>
            <a:r>
              <a:rPr lang="en-GB" dirty="0" err="1"/>
              <a:t>hyd</a:t>
            </a:r>
            <a:r>
              <a:rPr lang="en-GB" dirty="0"/>
              <a:t> </a:t>
            </a:r>
            <a:r>
              <a:rPr lang="en-GB" dirty="0" err="1"/>
              <a:t>debyg</a:t>
            </a:r>
            <a:r>
              <a:rPr lang="en-GB" dirty="0"/>
              <a:t>. </a:t>
            </a:r>
            <a:r>
              <a:rPr lang="en-GB" dirty="0" err="1"/>
              <a:t>Nid</a:t>
            </a:r>
            <a:r>
              <a:rPr lang="en-GB" dirty="0"/>
              <a:t> </a:t>
            </a:r>
            <a:r>
              <a:rPr lang="en-GB" dirty="0" err="1"/>
              <a:t>yw</a:t>
            </a:r>
            <a:r>
              <a:rPr lang="en-GB" dirty="0"/>
              <a:t> system </a:t>
            </a:r>
            <a:r>
              <a:rPr lang="en-GB" dirty="0" err="1"/>
              <a:t>wreiddiau</a:t>
            </a:r>
            <a:r>
              <a:rPr lang="en-GB" dirty="0"/>
              <a:t> </a:t>
            </a:r>
            <a:r>
              <a:rPr lang="en-GB" dirty="0" err="1"/>
              <a:t>ffeibrog</a:t>
            </a:r>
            <a:r>
              <a:rPr lang="en-GB" dirty="0"/>
              <a:t> yn </a:t>
            </a:r>
            <a:r>
              <a:rPr lang="en-GB" dirty="0" err="1"/>
              <a:t>tyllu’n</a:t>
            </a:r>
            <a:r>
              <a:rPr lang="en-GB" dirty="0"/>
              <a:t> </a:t>
            </a:r>
            <a:r>
              <a:rPr lang="en-GB" dirty="0" err="1"/>
              <a:t>ddwfn</a:t>
            </a:r>
            <a:r>
              <a:rPr lang="en-GB" dirty="0"/>
              <a:t> </a:t>
            </a:r>
            <a:r>
              <a:rPr lang="en-GB" dirty="0" err="1"/>
              <a:t>i’r</a:t>
            </a:r>
            <a:r>
              <a:rPr lang="en-GB" dirty="0"/>
              <a:t> </a:t>
            </a:r>
            <a:r>
              <a:rPr lang="en-GB" dirty="0" err="1"/>
              <a:t>pridd</a:t>
            </a:r>
            <a:r>
              <a:rPr lang="en-GB" dirty="0"/>
              <a:t> </a:t>
            </a:r>
            <a:r>
              <a:rPr lang="en-GB" dirty="0" err="1"/>
              <a:t>ond</a:t>
            </a:r>
            <a:r>
              <a:rPr lang="en-GB" dirty="0"/>
              <a:t> yn </a:t>
            </a:r>
            <a:r>
              <a:rPr lang="en-GB" dirty="0" err="1"/>
              <a:t>hytrach</a:t>
            </a:r>
            <a:r>
              <a:rPr lang="en-GB" dirty="0"/>
              <a:t> yn </a:t>
            </a:r>
            <a:r>
              <a:rPr lang="en-GB" dirty="0" err="1"/>
              <a:t>creu</a:t>
            </a:r>
            <a:r>
              <a:rPr lang="en-GB" dirty="0"/>
              <a:t> </a:t>
            </a:r>
            <a:r>
              <a:rPr lang="en-GB" dirty="0" err="1"/>
              <a:t>rhwydwaith</a:t>
            </a:r>
            <a:r>
              <a:rPr lang="en-GB" dirty="0"/>
              <a:t> </a:t>
            </a:r>
            <a:r>
              <a:rPr lang="en-GB" dirty="0" err="1"/>
              <a:t>drwychus</a:t>
            </a:r>
            <a:r>
              <a:rPr lang="en-GB" dirty="0"/>
              <a:t> o </a:t>
            </a:r>
            <a:r>
              <a:rPr lang="en-GB" dirty="0" err="1"/>
              <a:t>wreiddiau</a:t>
            </a:r>
            <a:r>
              <a:rPr lang="en-GB" dirty="0"/>
              <a:t> </a:t>
            </a:r>
            <a:r>
              <a:rPr lang="en-GB" dirty="0" err="1"/>
              <a:t>sy’n</a:t>
            </a:r>
            <a:r>
              <a:rPr lang="en-GB" dirty="0"/>
              <a:t> </a:t>
            </a:r>
            <a:r>
              <a:rPr lang="en-GB" dirty="0" err="1"/>
              <a:t>dda</a:t>
            </a:r>
            <a:r>
              <a:rPr lang="en-GB" dirty="0"/>
              <a:t> am </a:t>
            </a:r>
            <a:r>
              <a:rPr lang="en-GB" dirty="0" err="1"/>
              <a:t>ddal</a:t>
            </a:r>
            <a:r>
              <a:rPr lang="en-GB" dirty="0"/>
              <a:t> y </a:t>
            </a:r>
            <a:r>
              <a:rPr lang="en-GB" dirty="0" err="1"/>
              <a:t>pridd</a:t>
            </a:r>
            <a:r>
              <a:rPr lang="en-GB" dirty="0"/>
              <a:t> at </a:t>
            </a:r>
            <a:r>
              <a:rPr lang="en-GB" dirty="0" err="1"/>
              <a:t>ei</a:t>
            </a:r>
            <a:r>
              <a:rPr lang="en-GB" dirty="0"/>
              <a:t> </a:t>
            </a:r>
            <a:r>
              <a:rPr lang="en-GB" dirty="0" err="1"/>
              <a:t>gilydd</a:t>
            </a:r>
            <a:r>
              <a:rPr lang="en-GB" dirty="0"/>
              <a:t>. </a:t>
            </a:r>
          </a:p>
          <a:p>
            <a:pPr defTabSz="914385">
              <a:defRPr/>
            </a:pPr>
            <a:endParaRPr lang="en-GB" b="1" dirty="0"/>
          </a:p>
          <a:p>
            <a:pPr defTabSz="914385">
              <a:defRPr/>
            </a:pPr>
            <a:r>
              <a:rPr lang="en-GB" b="1" dirty="0"/>
              <a:t>Beth </a:t>
            </a:r>
            <a:r>
              <a:rPr lang="en-GB" b="1" dirty="0" err="1"/>
              <a:t>yw</a:t>
            </a:r>
            <a:r>
              <a:rPr lang="en-GB" b="1" dirty="0"/>
              <a:t> </a:t>
            </a:r>
            <a:r>
              <a:rPr lang="en-GB" b="1" dirty="0" err="1"/>
              <a:t>manteision</a:t>
            </a:r>
            <a:r>
              <a:rPr lang="en-GB" b="1" dirty="0"/>
              <a:t> is-</a:t>
            </a:r>
            <a:r>
              <a:rPr lang="en-GB" b="1" dirty="0" err="1"/>
              <a:t>dorri</a:t>
            </a:r>
            <a:r>
              <a:rPr lang="en-GB" b="1" dirty="0"/>
              <a:t>? </a:t>
            </a:r>
          </a:p>
          <a:p>
            <a:pPr defTabSz="914385">
              <a:defRPr/>
            </a:pPr>
            <a:endParaRPr lang="en-GB" dirty="0"/>
          </a:p>
          <a:p>
            <a:pPr marL="171447" indent="-171447" defTabSz="914385">
              <a:buFont typeface="Arial" panose="020B0604020202020204" pitchFamily="34" charset="0"/>
              <a:buChar char="•"/>
              <a:defRPr/>
            </a:pPr>
            <a:r>
              <a:rPr lang="en-GB" dirty="0"/>
              <a:t>Mae is-</a:t>
            </a:r>
            <a:r>
              <a:rPr lang="en-GB" dirty="0" err="1"/>
              <a:t>dorri</a:t>
            </a:r>
            <a:r>
              <a:rPr lang="en-GB" dirty="0"/>
              <a:t> </a:t>
            </a:r>
            <a:r>
              <a:rPr lang="en-GB" dirty="0" err="1"/>
              <a:t>gwreiddiau</a:t>
            </a:r>
            <a:r>
              <a:rPr lang="en-GB" dirty="0"/>
              <a:t> yn </a:t>
            </a:r>
            <a:r>
              <a:rPr lang="en-GB" dirty="0" err="1"/>
              <a:t>symbylu</a:t>
            </a:r>
            <a:r>
              <a:rPr lang="en-GB" dirty="0"/>
              <a:t> </a:t>
            </a:r>
            <a:r>
              <a:rPr lang="en-GB" dirty="0" err="1"/>
              <a:t>gwreiddiau</a:t>
            </a:r>
            <a:r>
              <a:rPr lang="en-GB" dirty="0"/>
              <a:t> </a:t>
            </a:r>
            <a:r>
              <a:rPr lang="en-GB" dirty="0" err="1"/>
              <a:t>ychwanegol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dyfu</a:t>
            </a:r>
            <a:r>
              <a:rPr lang="en-GB" dirty="0"/>
              <a:t>, </a:t>
            </a:r>
            <a:r>
              <a:rPr lang="en-GB" dirty="0" err="1"/>
              <a:t>gan</a:t>
            </a:r>
            <a:r>
              <a:rPr lang="en-GB" dirty="0"/>
              <a:t> </a:t>
            </a:r>
            <a:r>
              <a:rPr lang="en-GB" dirty="0" err="1"/>
              <a:t>gynhyrchu</a:t>
            </a:r>
            <a:r>
              <a:rPr lang="en-GB" dirty="0"/>
              <a:t> system </a:t>
            </a:r>
            <a:r>
              <a:rPr lang="en-GB" dirty="0" err="1"/>
              <a:t>wreiddiau</a:t>
            </a:r>
            <a:r>
              <a:rPr lang="en-GB" dirty="0"/>
              <a:t> </a:t>
            </a:r>
            <a:r>
              <a:rPr lang="en-GB" dirty="0" err="1"/>
              <a:t>mwy</a:t>
            </a:r>
            <a:r>
              <a:rPr lang="en-GB" dirty="0"/>
              <a:t> </a:t>
            </a:r>
            <a:r>
              <a:rPr lang="en-GB" dirty="0" err="1"/>
              <a:t>trwchus</a:t>
            </a:r>
            <a:r>
              <a:rPr lang="en-GB" dirty="0"/>
              <a:t>. </a:t>
            </a:r>
            <a:r>
              <a:rPr lang="en-GB" dirty="0" err="1"/>
              <a:t>Gorau</a:t>
            </a:r>
            <a:r>
              <a:rPr lang="en-GB" dirty="0"/>
              <a:t> </a:t>
            </a:r>
            <a:r>
              <a:rPr lang="en-GB" dirty="0" err="1"/>
              <a:t>po</a:t>
            </a:r>
            <a:r>
              <a:rPr lang="en-GB" dirty="0"/>
              <a:t> </a:t>
            </a:r>
            <a:r>
              <a:rPr lang="en-GB" dirty="0" err="1"/>
              <a:t>fwyaf</a:t>
            </a:r>
            <a:r>
              <a:rPr lang="en-GB" dirty="0"/>
              <a:t> o </a:t>
            </a:r>
            <a:r>
              <a:rPr lang="en-GB" dirty="0" err="1"/>
              <a:t>wreiddiau</a:t>
            </a:r>
            <a:r>
              <a:rPr lang="en-GB" dirty="0"/>
              <a:t> </a:t>
            </a:r>
            <a:r>
              <a:rPr lang="en-GB" dirty="0" err="1"/>
              <a:t>sydd</a:t>
            </a:r>
            <a:r>
              <a:rPr lang="en-GB" dirty="0"/>
              <a:t> </a:t>
            </a:r>
            <a:r>
              <a:rPr lang="en-GB" dirty="0" err="1"/>
              <a:t>gennych</a:t>
            </a:r>
            <a:r>
              <a:rPr lang="en-GB" dirty="0"/>
              <a:t> ar </a:t>
            </a:r>
            <a:r>
              <a:rPr lang="en-GB" dirty="0" err="1"/>
              <a:t>blanhigyn</a:t>
            </a:r>
            <a:r>
              <a:rPr lang="en-GB" dirty="0"/>
              <a:t> </a:t>
            </a:r>
            <a:r>
              <a:rPr lang="en-GB" dirty="0" err="1"/>
              <a:t>er</a:t>
            </a:r>
            <a:r>
              <a:rPr lang="en-GB" dirty="0"/>
              <a:t> </a:t>
            </a:r>
            <a:r>
              <a:rPr lang="en-GB" dirty="0" err="1"/>
              <a:t>mwyn</a:t>
            </a:r>
            <a:r>
              <a:rPr lang="en-GB" dirty="0"/>
              <a:t> </a:t>
            </a:r>
            <a:r>
              <a:rPr lang="en-GB" dirty="0" err="1"/>
              <a:t>iddo</a:t>
            </a:r>
            <a:r>
              <a:rPr lang="en-GB" dirty="0"/>
              <a:t> </a:t>
            </a:r>
            <a:r>
              <a:rPr lang="en-GB" dirty="0" err="1"/>
              <a:t>sefydlu’n</a:t>
            </a:r>
            <a:r>
              <a:rPr lang="en-GB" dirty="0"/>
              <a:t> well/haws. </a:t>
            </a:r>
          </a:p>
          <a:p>
            <a:pPr marL="171447" indent="-171447" defTabSz="914385">
              <a:buFont typeface="Arial" panose="020B0604020202020204" pitchFamily="34" charset="0"/>
              <a:buChar char="•"/>
              <a:defRPr/>
            </a:pPr>
            <a:endParaRPr lang="en-GB" b="0" dirty="0">
              <a:solidFill>
                <a:schemeClr val="tx1"/>
              </a:solidFill>
            </a:endParaRPr>
          </a:p>
          <a:p>
            <a:pPr marL="171447" indent="-171447" defTabSz="914385">
              <a:buFont typeface="Arial" panose="020B0604020202020204" pitchFamily="34" charset="0"/>
              <a:buChar char="•"/>
              <a:defRPr/>
            </a:pPr>
            <a:r>
              <a:rPr lang="en-GB" dirty="0"/>
              <a:t>Mae is-</a:t>
            </a:r>
            <a:r>
              <a:rPr lang="en-GB" dirty="0" err="1"/>
              <a:t>dorri’n</a:t>
            </a:r>
            <a:r>
              <a:rPr lang="en-GB" dirty="0"/>
              <a:t> </a:t>
            </a:r>
            <a:r>
              <a:rPr lang="en-GB" dirty="0" err="1"/>
              <a:t>atal</a:t>
            </a:r>
            <a:r>
              <a:rPr lang="en-GB" dirty="0"/>
              <a:t> </a:t>
            </a:r>
            <a:r>
              <a:rPr lang="en-GB" dirty="0" err="1"/>
              <a:t>tapwreiddiau</a:t>
            </a:r>
            <a:r>
              <a:rPr lang="en-GB" dirty="0"/>
              <a:t> </a:t>
            </a:r>
            <a:r>
              <a:rPr lang="en-GB" dirty="0" err="1"/>
              <a:t>rhag</a:t>
            </a:r>
            <a:r>
              <a:rPr lang="en-GB" dirty="0"/>
              <a:t> </a:t>
            </a:r>
            <a:r>
              <a:rPr lang="en-GB" dirty="0" err="1"/>
              <a:t>tyfu’n</a:t>
            </a:r>
            <a:r>
              <a:rPr lang="en-GB" dirty="0"/>
              <a:t> </a:t>
            </a:r>
            <a:r>
              <a:rPr lang="en-GB" dirty="0" err="1"/>
              <a:t>rhy</a:t>
            </a:r>
            <a:r>
              <a:rPr lang="en-GB" dirty="0"/>
              <a:t> </a:t>
            </a:r>
            <a:r>
              <a:rPr lang="en-GB" dirty="0" err="1"/>
              <a:t>ddwfn</a:t>
            </a:r>
            <a:r>
              <a:rPr lang="en-GB" dirty="0"/>
              <a:t> a </a:t>
            </a:r>
            <a:r>
              <a:rPr lang="en-GB" dirty="0" err="1"/>
              <a:t>allai</a:t>
            </a:r>
            <a:r>
              <a:rPr lang="en-GB" dirty="0"/>
              <a:t> </a:t>
            </a:r>
            <a:r>
              <a:rPr lang="en-GB" dirty="0" err="1"/>
              <a:t>fod</a:t>
            </a:r>
            <a:r>
              <a:rPr lang="en-GB" dirty="0"/>
              <a:t> yn </a:t>
            </a:r>
            <a:r>
              <a:rPr lang="en-GB" dirty="0" err="1"/>
              <a:t>broblematig</a:t>
            </a:r>
            <a:r>
              <a:rPr lang="en-GB" dirty="0"/>
              <a:t> pan </a:t>
            </a:r>
            <a:r>
              <a:rPr lang="en-GB" dirty="0" err="1"/>
              <a:t>ddaw</a:t>
            </a:r>
            <a:r>
              <a:rPr lang="en-GB" dirty="0"/>
              <a:t> </a:t>
            </a:r>
            <a:r>
              <a:rPr lang="en-GB" dirty="0" err="1"/>
              <a:t>hi’n</a:t>
            </a:r>
            <a:r>
              <a:rPr lang="en-GB" dirty="0"/>
              <a:t> </a:t>
            </a:r>
            <a:r>
              <a:rPr lang="en-GB" dirty="0" err="1"/>
              <a:t>amser</a:t>
            </a:r>
            <a:r>
              <a:rPr lang="en-GB" dirty="0"/>
              <a:t> i </a:t>
            </a:r>
            <a:r>
              <a:rPr lang="en-GB" dirty="0" err="1"/>
              <a:t>godi’r</a:t>
            </a:r>
            <a:r>
              <a:rPr lang="en-GB" dirty="0"/>
              <a:t> </a:t>
            </a:r>
            <a:r>
              <a:rPr lang="en-GB" dirty="0" err="1"/>
              <a:t>coed</a:t>
            </a:r>
            <a:r>
              <a:rPr lang="en-GB" dirty="0"/>
              <a:t> </a:t>
            </a:r>
            <a:r>
              <a:rPr lang="en-GB" dirty="0" err="1"/>
              <a:t>allan</a:t>
            </a:r>
            <a:r>
              <a:rPr lang="en-GB" dirty="0"/>
              <a:t> </a:t>
            </a:r>
            <a:r>
              <a:rPr lang="en-GB" dirty="0" err="1"/>
              <a:t>o’r</a:t>
            </a:r>
            <a:r>
              <a:rPr lang="en-GB" dirty="0"/>
              <a:t> </a:t>
            </a:r>
            <a:r>
              <a:rPr lang="en-GB" dirty="0" err="1"/>
              <a:t>pridd</a:t>
            </a:r>
            <a:r>
              <a:rPr lang="en-GB" dirty="0"/>
              <a:t>. </a:t>
            </a:r>
            <a:br>
              <a:rPr lang="en-GB" dirty="0"/>
            </a:b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3DDEC-5940-4676-957C-C087F04EA5B1}" type="slidenum">
              <a:rPr lang="en-GB" smtClean="0"/>
              <a:t>20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0556723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Yn </a:t>
            </a:r>
            <a:r>
              <a:rPr lang="en-GB" dirty="0" err="1"/>
              <a:t>ystod</a:t>
            </a:r>
            <a:r>
              <a:rPr lang="en-GB" dirty="0"/>
              <a:t> yr </a:t>
            </a:r>
            <a:r>
              <a:rPr lang="en-GB" dirty="0" err="1"/>
              <a:t>hydref</a:t>
            </a:r>
            <a:r>
              <a:rPr lang="en-GB" dirty="0"/>
              <a:t> </a:t>
            </a:r>
            <a:r>
              <a:rPr lang="en-GB" dirty="0" err="1"/>
              <a:t>mae’r</a:t>
            </a:r>
            <a:r>
              <a:rPr lang="en-GB" dirty="0"/>
              <a:t> </a:t>
            </a:r>
            <a:r>
              <a:rPr lang="en-GB" dirty="0" err="1"/>
              <a:t>coed</a:t>
            </a:r>
            <a:r>
              <a:rPr lang="en-GB" dirty="0"/>
              <a:t> yn </a:t>
            </a:r>
            <a:r>
              <a:rPr lang="en-GB" dirty="0" err="1"/>
              <a:t>caeleu</a:t>
            </a:r>
            <a:r>
              <a:rPr lang="en-GB" dirty="0"/>
              <a:t> </a:t>
            </a:r>
            <a:r>
              <a:rPr lang="en-GB" dirty="0" err="1"/>
              <a:t>cyfri</a:t>
            </a:r>
            <a:r>
              <a:rPr lang="en-GB" dirty="0"/>
              <a:t> </a:t>
            </a:r>
            <a:r>
              <a:rPr lang="en-GB" dirty="0" err="1"/>
              <a:t>a’u</a:t>
            </a:r>
            <a:r>
              <a:rPr lang="en-GB" dirty="0"/>
              <a:t> </a:t>
            </a:r>
            <a:r>
              <a:rPr lang="en-GB" dirty="0" err="1"/>
              <a:t>huchder</a:t>
            </a:r>
            <a:r>
              <a:rPr lang="en-GB" dirty="0"/>
              <a:t> yn </a:t>
            </a:r>
            <a:r>
              <a:rPr lang="en-GB" dirty="0" err="1"/>
              <a:t>cael</a:t>
            </a:r>
            <a:r>
              <a:rPr lang="en-GB" dirty="0"/>
              <a:t> </a:t>
            </a:r>
            <a:r>
              <a:rPr lang="en-GB" dirty="0" err="1"/>
              <a:t>ei</a:t>
            </a:r>
            <a:r>
              <a:rPr lang="en-GB" dirty="0"/>
              <a:t> </a:t>
            </a:r>
            <a:r>
              <a:rPr lang="en-GB" dirty="0" err="1"/>
              <a:t>fesur</a:t>
            </a:r>
            <a:r>
              <a:rPr lang="en-GB" dirty="0"/>
              <a:t> </a:t>
            </a:r>
            <a:r>
              <a:rPr lang="en-GB" dirty="0" err="1"/>
              <a:t>fel</a:t>
            </a:r>
            <a:r>
              <a:rPr lang="en-GB" dirty="0"/>
              <a:t> bod y </a:t>
            </a:r>
            <a:r>
              <a:rPr lang="en-GB" dirty="0" err="1"/>
              <a:t>feithrinfa’n</a:t>
            </a:r>
            <a:r>
              <a:rPr lang="en-GB" dirty="0"/>
              <a:t> </a:t>
            </a:r>
            <a:r>
              <a:rPr lang="en-GB" dirty="0" err="1"/>
              <a:t>gwybod</a:t>
            </a:r>
            <a:r>
              <a:rPr lang="en-GB" dirty="0"/>
              <a:t> faint o </a:t>
            </a:r>
            <a:r>
              <a:rPr lang="en-GB" dirty="0" err="1"/>
              <a:t>goed</a:t>
            </a:r>
            <a:r>
              <a:rPr lang="en-GB" dirty="0"/>
              <a:t> ac o </a:t>
            </a:r>
            <a:r>
              <a:rPr lang="en-GB" dirty="0" err="1"/>
              <a:t>ba</a:t>
            </a:r>
            <a:r>
              <a:rPr lang="en-GB" dirty="0"/>
              <a:t> </a:t>
            </a:r>
            <a:r>
              <a:rPr lang="en-GB" dirty="0" err="1"/>
              <a:t>feintiau</a:t>
            </a:r>
            <a:r>
              <a:rPr lang="en-GB" dirty="0"/>
              <a:t> </a:t>
            </a:r>
            <a:r>
              <a:rPr lang="en-GB" dirty="0" err="1"/>
              <a:t>sydd</a:t>
            </a:r>
            <a:r>
              <a:rPr lang="en-GB" dirty="0"/>
              <a:t> </a:t>
            </a:r>
            <a:r>
              <a:rPr lang="en-GB" dirty="0" err="1"/>
              <a:t>ganddynt</a:t>
            </a:r>
            <a:r>
              <a:rPr lang="en-GB" dirty="0"/>
              <a:t>. </a:t>
            </a:r>
            <a:r>
              <a:rPr lang="en-GB" dirty="0" err="1"/>
              <a:t>Wrth</a:t>
            </a:r>
            <a:r>
              <a:rPr lang="en-GB" dirty="0"/>
              <a:t> </a:t>
            </a:r>
            <a:r>
              <a:rPr lang="en-GB" dirty="0" err="1"/>
              <a:t>i’r</a:t>
            </a:r>
            <a:r>
              <a:rPr lang="en-GB" dirty="0"/>
              <a:t> </a:t>
            </a:r>
            <a:r>
              <a:rPr lang="en-GB" dirty="0" err="1"/>
              <a:t>coed</a:t>
            </a:r>
            <a:r>
              <a:rPr lang="en-GB" dirty="0"/>
              <a:t> </a:t>
            </a:r>
            <a:r>
              <a:rPr lang="en-GB" dirty="0" err="1"/>
              <a:t>gysgu</a:t>
            </a:r>
            <a:r>
              <a:rPr lang="en-GB" dirty="0"/>
              <a:t> </a:t>
            </a:r>
            <a:r>
              <a:rPr lang="en-GB" dirty="0" err="1"/>
              <a:t>ddiwedd</a:t>
            </a:r>
            <a:r>
              <a:rPr lang="en-GB" dirty="0"/>
              <a:t> yr </a:t>
            </a:r>
            <a:r>
              <a:rPr lang="en-GB" dirty="0" err="1"/>
              <a:t>hydref</a:t>
            </a:r>
            <a:r>
              <a:rPr lang="en-GB" dirty="0"/>
              <a:t>/yn y </a:t>
            </a:r>
            <a:r>
              <a:rPr lang="en-GB" dirty="0" err="1"/>
              <a:t>gaeaf</a:t>
            </a:r>
            <a:r>
              <a:rPr lang="en-GB" dirty="0"/>
              <a:t> </a:t>
            </a:r>
            <a:r>
              <a:rPr lang="en-GB" dirty="0" err="1"/>
              <a:t>maent</a:t>
            </a:r>
            <a:r>
              <a:rPr lang="en-GB" dirty="0"/>
              <a:t> yn </a:t>
            </a:r>
            <a:r>
              <a:rPr lang="en-GB" dirty="0" err="1"/>
              <a:t>barod</a:t>
            </a:r>
            <a:r>
              <a:rPr lang="en-GB" dirty="0"/>
              <a:t> </a:t>
            </a:r>
            <a:r>
              <a:rPr lang="en-GB" dirty="0" err="1"/>
              <a:t>i’w</a:t>
            </a:r>
            <a:r>
              <a:rPr lang="en-GB" dirty="0"/>
              <a:t> </a:t>
            </a:r>
            <a:r>
              <a:rPr lang="en-GB" dirty="0" err="1"/>
              <a:t>codi’n</a:t>
            </a:r>
            <a:r>
              <a:rPr lang="en-GB" dirty="0"/>
              <a:t> </a:t>
            </a:r>
            <a:r>
              <a:rPr lang="en-GB" dirty="0" err="1"/>
              <a:t>fecanyddol</a:t>
            </a:r>
            <a:r>
              <a:rPr lang="en-GB" dirty="0"/>
              <a:t> (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tynnu</a:t>
            </a:r>
            <a:r>
              <a:rPr lang="en-GB" dirty="0"/>
              <a:t> </a:t>
            </a:r>
            <a:r>
              <a:rPr lang="en-GB" dirty="0" err="1"/>
              <a:t>o’r</a:t>
            </a:r>
            <a:r>
              <a:rPr lang="en-GB" dirty="0"/>
              <a:t> </a:t>
            </a:r>
            <a:r>
              <a:rPr lang="en-GB" dirty="0" err="1"/>
              <a:t>pridd</a:t>
            </a:r>
            <a:r>
              <a:rPr lang="en-GB" dirty="0"/>
              <a:t> </a:t>
            </a:r>
            <a:r>
              <a:rPr lang="en-GB" dirty="0" err="1"/>
              <a:t>gan</a:t>
            </a:r>
            <a:r>
              <a:rPr lang="en-GB" dirty="0"/>
              <a:t> </a:t>
            </a:r>
            <a:r>
              <a:rPr lang="en-GB" dirty="0" err="1"/>
              <a:t>beiriant</a:t>
            </a:r>
            <a:r>
              <a:rPr lang="en-GB" dirty="0"/>
              <a:t>). </a:t>
            </a:r>
            <a:r>
              <a:rPr lang="en-GB" dirty="0" err="1"/>
              <a:t>Er</a:t>
            </a:r>
            <a:r>
              <a:rPr lang="en-GB" dirty="0"/>
              <a:t> </a:t>
            </a:r>
            <a:r>
              <a:rPr lang="en-GB" dirty="0" err="1"/>
              <a:t>mwyn</a:t>
            </a:r>
            <a:r>
              <a:rPr lang="en-GB" dirty="0"/>
              <a:t> </a:t>
            </a:r>
            <a:r>
              <a:rPr lang="en-GB" dirty="0" err="1"/>
              <a:t>gwirio</a:t>
            </a:r>
            <a:r>
              <a:rPr lang="en-GB" dirty="0"/>
              <a:t> </a:t>
            </a:r>
            <a:r>
              <a:rPr lang="en-GB" dirty="0" err="1"/>
              <a:t>p’un</a:t>
            </a:r>
            <a:r>
              <a:rPr lang="en-GB" dirty="0"/>
              <a:t> </a:t>
            </a:r>
            <a:r>
              <a:rPr lang="en-GB" dirty="0" err="1"/>
              <a:t>ai</a:t>
            </a:r>
            <a:r>
              <a:rPr lang="en-GB" dirty="0"/>
              <a:t> </a:t>
            </a:r>
            <a:r>
              <a:rPr lang="en-GB" dirty="0" err="1"/>
              <a:t>ydyn</a:t>
            </a:r>
            <a:r>
              <a:rPr lang="en-GB" dirty="0"/>
              <a:t> </a:t>
            </a:r>
            <a:r>
              <a:rPr lang="en-GB" dirty="0" err="1"/>
              <a:t>nhw’n</a:t>
            </a:r>
            <a:r>
              <a:rPr lang="en-GB" dirty="0"/>
              <a:t> </a:t>
            </a:r>
            <a:r>
              <a:rPr lang="en-GB" dirty="0" err="1"/>
              <a:t>cysgu’n</a:t>
            </a:r>
            <a:r>
              <a:rPr lang="en-GB" dirty="0"/>
              <a:t> </a:t>
            </a:r>
            <a:r>
              <a:rPr lang="en-GB" dirty="0" err="1"/>
              <a:t>llawn</a:t>
            </a:r>
            <a:r>
              <a:rPr lang="en-GB" dirty="0"/>
              <a:t> </a:t>
            </a:r>
            <a:r>
              <a:rPr lang="en-GB" dirty="0" err="1"/>
              <a:t>neu</a:t>
            </a:r>
            <a:r>
              <a:rPr lang="en-GB" dirty="0"/>
              <a:t> </a:t>
            </a:r>
            <a:r>
              <a:rPr lang="en-GB" dirty="0" err="1"/>
              <a:t>beidio</a:t>
            </a:r>
            <a:r>
              <a:rPr lang="en-GB" dirty="0"/>
              <a:t> </a:t>
            </a:r>
            <a:r>
              <a:rPr lang="en-GB" dirty="0" err="1"/>
              <a:t>mae’r</a:t>
            </a:r>
            <a:r>
              <a:rPr lang="en-GB" dirty="0"/>
              <a:t> </a:t>
            </a:r>
            <a:r>
              <a:rPr lang="en-GB" dirty="0" err="1"/>
              <a:t>feithrinfa</a:t>
            </a:r>
            <a:r>
              <a:rPr lang="en-GB" dirty="0"/>
              <a:t> </a:t>
            </a:r>
            <a:r>
              <a:rPr lang="en-GB" dirty="0" err="1"/>
              <a:t>goed</a:t>
            </a:r>
            <a:r>
              <a:rPr lang="en-GB" dirty="0"/>
              <a:t> yn </a:t>
            </a:r>
            <a:r>
              <a:rPr lang="en-GB" dirty="0" err="1"/>
              <a:t>gwneud</a:t>
            </a:r>
            <a:r>
              <a:rPr lang="en-GB" dirty="0"/>
              <a:t> ‘</a:t>
            </a:r>
            <a:r>
              <a:rPr lang="en-GB" dirty="0" err="1"/>
              <a:t>prawf</a:t>
            </a:r>
            <a:r>
              <a:rPr lang="en-GB" dirty="0"/>
              <a:t> electrolyte </a:t>
            </a:r>
            <a:r>
              <a:rPr lang="en-GB" dirty="0" err="1"/>
              <a:t>gwreiddiau</a:t>
            </a:r>
            <a:r>
              <a:rPr lang="en-GB" dirty="0"/>
              <a:t>’. Pan </a:t>
            </a:r>
            <a:r>
              <a:rPr lang="en-GB" dirty="0" err="1"/>
              <a:t>fydd</a:t>
            </a:r>
            <a:r>
              <a:rPr lang="en-GB" dirty="0"/>
              <a:t> y </a:t>
            </a:r>
            <a:r>
              <a:rPr lang="en-GB" dirty="0" err="1"/>
              <a:t>gwiriadau’n</a:t>
            </a:r>
            <a:r>
              <a:rPr lang="en-GB" dirty="0"/>
              <a:t> </a:t>
            </a:r>
            <a:r>
              <a:rPr lang="en-GB" dirty="0" err="1"/>
              <a:t>dangos</a:t>
            </a:r>
            <a:r>
              <a:rPr lang="en-GB" dirty="0"/>
              <a:t> bod y </a:t>
            </a:r>
            <a:r>
              <a:rPr lang="en-GB" dirty="0" err="1"/>
              <a:t>coed</a:t>
            </a:r>
            <a:r>
              <a:rPr lang="en-GB" dirty="0"/>
              <a:t> </a:t>
            </a:r>
            <a:r>
              <a:rPr lang="en-GB" dirty="0" err="1"/>
              <a:t>wedi</a:t>
            </a:r>
            <a:r>
              <a:rPr lang="en-GB" dirty="0"/>
              <a:t> </a:t>
            </a:r>
            <a:r>
              <a:rPr lang="en-GB" dirty="0" err="1"/>
              <a:t>cyrraedd</a:t>
            </a:r>
            <a:r>
              <a:rPr lang="en-GB" dirty="0"/>
              <a:t> </a:t>
            </a:r>
            <a:r>
              <a:rPr lang="en-GB" dirty="0" err="1"/>
              <a:t>lefel</a:t>
            </a:r>
            <a:r>
              <a:rPr lang="en-GB" dirty="0"/>
              <a:t> </a:t>
            </a:r>
            <a:r>
              <a:rPr lang="en-GB" dirty="0" err="1"/>
              <a:t>benodol</a:t>
            </a:r>
            <a:r>
              <a:rPr lang="en-GB" dirty="0"/>
              <a:t> o </a:t>
            </a:r>
            <a:r>
              <a:rPr lang="en-GB" dirty="0" err="1"/>
              <a:t>gwsg</a:t>
            </a:r>
            <a:r>
              <a:rPr lang="en-GB" dirty="0"/>
              <a:t>, </a:t>
            </a:r>
            <a:r>
              <a:rPr lang="en-GB" dirty="0" err="1"/>
              <a:t>fe</a:t>
            </a:r>
            <a:r>
              <a:rPr lang="en-GB" dirty="0"/>
              <a:t> </a:t>
            </a:r>
            <a:r>
              <a:rPr lang="en-GB" dirty="0" err="1"/>
              <a:t>ellir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codi. </a:t>
            </a:r>
            <a:r>
              <a:rPr lang="en-GB" dirty="0" err="1"/>
              <a:t>Yna</a:t>
            </a:r>
            <a:r>
              <a:rPr lang="en-GB" dirty="0"/>
              <a:t> </a:t>
            </a:r>
            <a:r>
              <a:rPr lang="en-GB" dirty="0" err="1"/>
              <a:t>maent</a:t>
            </a:r>
            <a:r>
              <a:rPr lang="en-GB" dirty="0"/>
              <a:t> yn </a:t>
            </a:r>
            <a:r>
              <a:rPr lang="en-GB" dirty="0" err="1"/>
              <a:t>derbyn</a:t>
            </a:r>
            <a:r>
              <a:rPr lang="en-GB" dirty="0"/>
              <a:t> </a:t>
            </a:r>
            <a:r>
              <a:rPr lang="en-GB" dirty="0" err="1"/>
              <a:t>gradd</a:t>
            </a:r>
            <a:r>
              <a:rPr lang="en-GB" dirty="0"/>
              <a:t> (</a:t>
            </a:r>
            <a:r>
              <a:rPr lang="en-GB" dirty="0" err="1"/>
              <a:t>o’r</a:t>
            </a:r>
            <a:r>
              <a:rPr lang="en-GB" dirty="0"/>
              <a:t> </a:t>
            </a:r>
            <a:r>
              <a:rPr lang="en-GB" dirty="0" err="1"/>
              <a:t>gorau</a:t>
            </a:r>
            <a:r>
              <a:rPr lang="en-GB" dirty="0"/>
              <a:t> </a:t>
            </a:r>
            <a:r>
              <a:rPr lang="en-GB" dirty="0" err="1"/>
              <a:t>i’r</a:t>
            </a:r>
            <a:r>
              <a:rPr lang="en-GB" dirty="0"/>
              <a:t> </a:t>
            </a:r>
            <a:r>
              <a:rPr lang="en-GB" dirty="0" err="1"/>
              <a:t>gwaethaf</a:t>
            </a:r>
            <a:r>
              <a:rPr lang="en-GB" dirty="0"/>
              <a:t>),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cyfri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fagiau</a:t>
            </a:r>
            <a:r>
              <a:rPr lang="en-GB" dirty="0"/>
              <a:t> ac </a:t>
            </a:r>
            <a:r>
              <a:rPr lang="en-GB" dirty="0" err="1"/>
              <a:t>maent</a:t>
            </a:r>
            <a:r>
              <a:rPr lang="en-GB" dirty="0"/>
              <a:t> yn </a:t>
            </a:r>
            <a:r>
              <a:rPr lang="en-GB" dirty="0" err="1"/>
              <a:t>barod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fynd</a:t>
            </a:r>
            <a:r>
              <a:rPr lang="en-GB" dirty="0"/>
              <a:t> </a:t>
            </a:r>
            <a:r>
              <a:rPr lang="en-GB" dirty="0" err="1"/>
              <a:t>i’r</a:t>
            </a:r>
            <a:r>
              <a:rPr lang="en-GB" dirty="0"/>
              <a:t> </a:t>
            </a:r>
            <a:r>
              <a:rPr lang="en-GB" dirty="0" err="1"/>
              <a:t>goedwig</a:t>
            </a:r>
            <a:r>
              <a:rPr lang="en-GB" dirty="0"/>
              <a:t> </a:t>
            </a:r>
            <a:r>
              <a:rPr lang="en-GB" dirty="0" err="1"/>
              <a:t>i’w</a:t>
            </a:r>
            <a:r>
              <a:rPr lang="en-GB" dirty="0"/>
              <a:t> </a:t>
            </a:r>
            <a:r>
              <a:rPr lang="en-GB" dirty="0" err="1"/>
              <a:t>plannu</a:t>
            </a:r>
            <a:r>
              <a:rPr lang="en-GB" dirty="0"/>
              <a:t>. </a:t>
            </a:r>
          </a:p>
          <a:p>
            <a:endParaRPr lang="en-GB" dirty="0"/>
          </a:p>
          <a:p>
            <a:r>
              <a:rPr lang="en-GB" dirty="0" err="1"/>
              <a:t>Mae’r</a:t>
            </a:r>
            <a:r>
              <a:rPr lang="en-GB" dirty="0"/>
              <a:t> </a:t>
            </a:r>
            <a:r>
              <a:rPr lang="en-GB" dirty="0" err="1"/>
              <a:t>coed</a:t>
            </a:r>
            <a:r>
              <a:rPr lang="en-GB" dirty="0"/>
              <a:t> </a:t>
            </a:r>
            <a:r>
              <a:rPr lang="en-GB" dirty="0" err="1"/>
              <a:t>nad</a:t>
            </a:r>
            <a:r>
              <a:rPr lang="en-GB" dirty="0"/>
              <a:t> </a:t>
            </a:r>
            <a:r>
              <a:rPr lang="en-GB" dirty="0" err="1"/>
              <a:t>ydynt</a:t>
            </a:r>
            <a:r>
              <a:rPr lang="en-GB" dirty="0"/>
              <a:t> yn </a:t>
            </a:r>
            <a:r>
              <a:rPr lang="en-GB" dirty="0" err="1"/>
              <a:t>cyrraedd</a:t>
            </a:r>
            <a:r>
              <a:rPr lang="en-GB" dirty="0"/>
              <a:t> y </a:t>
            </a:r>
            <a:r>
              <a:rPr lang="en-GB" dirty="0" err="1"/>
              <a:t>safon</a:t>
            </a:r>
            <a:r>
              <a:rPr lang="en-GB" dirty="0"/>
              <a:t> </a:t>
            </a:r>
            <a:r>
              <a:rPr lang="en-GB" dirty="0" err="1"/>
              <a:t>neu</a:t>
            </a:r>
            <a:r>
              <a:rPr lang="en-GB" dirty="0"/>
              <a:t> </a:t>
            </a:r>
            <a:r>
              <a:rPr lang="en-GB" dirty="0" err="1"/>
              <a:t>sydd</a:t>
            </a:r>
            <a:r>
              <a:rPr lang="en-GB" dirty="0"/>
              <a:t> yn </a:t>
            </a:r>
            <a:r>
              <a:rPr lang="en-GB" dirty="0" err="1"/>
              <a:t>rhy</a:t>
            </a:r>
            <a:r>
              <a:rPr lang="en-GB" dirty="0"/>
              <a:t> </a:t>
            </a:r>
            <a:r>
              <a:rPr lang="en-GB" dirty="0" err="1"/>
              <a:t>fach</a:t>
            </a:r>
            <a:r>
              <a:rPr lang="en-GB" dirty="0"/>
              <a:t> ar </a:t>
            </a:r>
            <a:r>
              <a:rPr lang="en-GB" dirty="0" err="1"/>
              <a:t>ôl</a:t>
            </a:r>
            <a:r>
              <a:rPr lang="en-GB" dirty="0"/>
              <a:t> </a:t>
            </a:r>
            <a:r>
              <a:rPr lang="en-GB" dirty="0" err="1"/>
              <a:t>blwyddyn</a:t>
            </a:r>
            <a:r>
              <a:rPr lang="en-GB" dirty="0"/>
              <a:t> o </a:t>
            </a:r>
            <a:r>
              <a:rPr lang="en-GB" dirty="0" err="1"/>
              <a:t>dwf</a:t>
            </a:r>
            <a:r>
              <a:rPr lang="en-GB" dirty="0"/>
              <a:t> yn </a:t>
            </a:r>
            <a:r>
              <a:rPr lang="en-GB" dirty="0" err="1"/>
              <a:t>cael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cadw</a:t>
            </a:r>
            <a:r>
              <a:rPr lang="en-GB" dirty="0"/>
              <a:t> </a:t>
            </a:r>
            <a:r>
              <a:rPr lang="en-GB" dirty="0" err="1"/>
              <a:t>ynghwsg</a:t>
            </a:r>
            <a:r>
              <a:rPr lang="en-GB" dirty="0"/>
              <a:t> </a:t>
            </a:r>
            <a:r>
              <a:rPr lang="en-GB" dirty="0" err="1"/>
              <a:t>a’u</a:t>
            </a:r>
            <a:r>
              <a:rPr lang="en-GB" dirty="0"/>
              <a:t> </a:t>
            </a:r>
            <a:r>
              <a:rPr lang="en-GB" dirty="0" err="1"/>
              <a:t>rhoi</a:t>
            </a:r>
            <a:r>
              <a:rPr lang="en-GB" dirty="0"/>
              <a:t> yn y </a:t>
            </a:r>
            <a:r>
              <a:rPr lang="en-GB" dirty="0" err="1"/>
              <a:t>storfa</a:t>
            </a:r>
            <a:r>
              <a:rPr lang="en-GB" dirty="0"/>
              <a:t> </a:t>
            </a:r>
            <a:r>
              <a:rPr lang="en-GB" dirty="0" err="1"/>
              <a:t>oer</a:t>
            </a:r>
            <a:r>
              <a:rPr lang="en-GB" dirty="0"/>
              <a:t> </a:t>
            </a:r>
            <a:r>
              <a:rPr lang="en-GB" dirty="0" err="1"/>
              <a:t>er</a:t>
            </a:r>
            <a:r>
              <a:rPr lang="en-GB" dirty="0"/>
              <a:t> </a:t>
            </a:r>
            <a:r>
              <a:rPr lang="en-GB" dirty="0" err="1"/>
              <a:t>mwyn</a:t>
            </a:r>
            <a:r>
              <a:rPr lang="en-GB" dirty="0"/>
              <a:t> </a:t>
            </a:r>
            <a:r>
              <a:rPr lang="en-GB" dirty="0" err="1"/>
              <a:t>iddynt</a:t>
            </a:r>
            <a:r>
              <a:rPr lang="en-GB" dirty="0"/>
              <a:t> </a:t>
            </a:r>
            <a:r>
              <a:rPr lang="en-GB" dirty="0" err="1"/>
              <a:t>gael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plannu</a:t>
            </a:r>
            <a:r>
              <a:rPr lang="en-GB" dirty="0"/>
              <a:t> </a:t>
            </a:r>
            <a:r>
              <a:rPr lang="en-GB" dirty="0" err="1"/>
              <a:t>allan</a:t>
            </a:r>
            <a:r>
              <a:rPr lang="en-GB" dirty="0"/>
              <a:t> </a:t>
            </a:r>
            <a:r>
              <a:rPr lang="en-GB" dirty="0" err="1"/>
              <a:t>eto</a:t>
            </a:r>
            <a:r>
              <a:rPr lang="en-GB" dirty="0"/>
              <a:t> yn y </a:t>
            </a:r>
            <a:r>
              <a:rPr lang="en-GB" dirty="0" err="1"/>
              <a:t>gwanwyn</a:t>
            </a:r>
            <a:r>
              <a:rPr lang="en-GB" dirty="0"/>
              <a:t>. </a:t>
            </a:r>
            <a:r>
              <a:rPr lang="en-GB" dirty="0" err="1"/>
              <a:t>Caiff</a:t>
            </a:r>
            <a:r>
              <a:rPr lang="en-GB" dirty="0"/>
              <a:t> y </a:t>
            </a:r>
            <a:r>
              <a:rPr lang="en-GB" dirty="0" err="1"/>
              <a:t>coed</a:t>
            </a:r>
            <a:r>
              <a:rPr lang="en-GB" dirty="0"/>
              <a:t> </a:t>
            </a:r>
            <a:r>
              <a:rPr lang="en-GB" dirty="0" err="1"/>
              <a:t>hynny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plannu</a:t>
            </a:r>
            <a:r>
              <a:rPr lang="en-GB" dirty="0"/>
              <a:t> </a:t>
            </a:r>
            <a:r>
              <a:rPr lang="en-GB" dirty="0" err="1"/>
              <a:t>wedyn</a:t>
            </a:r>
            <a:r>
              <a:rPr lang="en-GB" dirty="0"/>
              <a:t> </a:t>
            </a:r>
            <a:r>
              <a:rPr lang="en-GB" dirty="0" err="1"/>
              <a:t>mewn</a:t>
            </a:r>
            <a:r>
              <a:rPr lang="en-GB" dirty="0"/>
              <a:t> </a:t>
            </a:r>
            <a:r>
              <a:rPr lang="en-GB" dirty="0" err="1"/>
              <a:t>coedwig</a:t>
            </a:r>
            <a:r>
              <a:rPr lang="en-GB" dirty="0"/>
              <a:t> ar </a:t>
            </a:r>
            <a:r>
              <a:rPr lang="en-GB" dirty="0" err="1"/>
              <a:t>ôl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hail </a:t>
            </a:r>
            <a:r>
              <a:rPr lang="en-GB" dirty="0" err="1"/>
              <a:t>flwyddyn</a:t>
            </a:r>
            <a:r>
              <a:rPr lang="en-GB" dirty="0"/>
              <a:t> yn y </a:t>
            </a:r>
            <a:r>
              <a:rPr lang="en-GB" dirty="0" err="1"/>
              <a:t>feithrinfa</a:t>
            </a:r>
            <a:r>
              <a:rPr lang="en-GB" dirty="0"/>
              <a:t>. </a:t>
            </a:r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3DDEC-5940-4676-957C-C087F04EA5B1}" type="slidenum">
              <a:rPr lang="en-GB" smtClean="0"/>
              <a:t>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6035442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3DDEC-5940-4676-957C-C087F04EA5B1}" type="slidenum">
              <a:rPr lang="en-GB" smtClean="0"/>
              <a:t>22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3324061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Ydych</a:t>
            </a:r>
            <a:r>
              <a:rPr lang="en-GB" dirty="0"/>
              <a:t> chi </a:t>
            </a:r>
            <a:r>
              <a:rPr lang="en-GB" dirty="0" err="1"/>
              <a:t>eisiau</a:t>
            </a:r>
            <a:r>
              <a:rPr lang="en-GB" dirty="0"/>
              <a:t> </a:t>
            </a:r>
            <a:r>
              <a:rPr lang="en-GB" dirty="0" err="1"/>
              <a:t>dysgu</a:t>
            </a:r>
            <a:r>
              <a:rPr lang="en-GB" dirty="0"/>
              <a:t> </a:t>
            </a:r>
            <a:r>
              <a:rPr lang="en-GB" dirty="0" err="1"/>
              <a:t>mwy</a:t>
            </a:r>
            <a:r>
              <a:rPr lang="en-GB" dirty="0"/>
              <a:t> am </a:t>
            </a:r>
            <a:r>
              <a:rPr lang="en-GB" dirty="0" err="1"/>
              <a:t>goed</a:t>
            </a:r>
            <a:r>
              <a:rPr lang="en-GB" dirty="0"/>
              <a:t> </a:t>
            </a:r>
            <a:r>
              <a:rPr lang="en-GB" dirty="0" err="1"/>
              <a:t>Derw</a:t>
            </a:r>
            <a:r>
              <a:rPr lang="en-GB" dirty="0"/>
              <a:t>? </a:t>
            </a:r>
            <a:r>
              <a:rPr lang="en-GB" dirty="0" err="1"/>
              <a:t>Ydych</a:t>
            </a:r>
            <a:r>
              <a:rPr lang="en-GB" dirty="0"/>
              <a:t> chi </a:t>
            </a:r>
            <a:r>
              <a:rPr lang="en-GB" dirty="0" err="1"/>
              <a:t>wedi</a:t>
            </a:r>
            <a:r>
              <a:rPr lang="en-GB" dirty="0"/>
              <a:t> </a:t>
            </a:r>
            <a:r>
              <a:rPr lang="en-GB" dirty="0" err="1"/>
              <a:t>eich</a:t>
            </a:r>
            <a:r>
              <a:rPr lang="en-GB" dirty="0"/>
              <a:t> </a:t>
            </a:r>
            <a:r>
              <a:rPr lang="en-GB" dirty="0" err="1"/>
              <a:t>ysbrydoli</a:t>
            </a:r>
            <a:r>
              <a:rPr lang="en-GB" dirty="0"/>
              <a:t> i </a:t>
            </a:r>
            <a:r>
              <a:rPr lang="en-GB" dirty="0" err="1"/>
              <a:t>geisio</a:t>
            </a:r>
            <a:r>
              <a:rPr lang="en-GB" dirty="0"/>
              <a:t> </a:t>
            </a:r>
            <a:r>
              <a:rPr lang="en-GB" dirty="0" err="1"/>
              <a:t>tyfu</a:t>
            </a:r>
            <a:r>
              <a:rPr lang="en-GB" dirty="0"/>
              <a:t> </a:t>
            </a:r>
            <a:r>
              <a:rPr lang="en-GB" dirty="0" err="1"/>
              <a:t>eich</a:t>
            </a:r>
            <a:r>
              <a:rPr lang="en-GB" dirty="0"/>
              <a:t> </a:t>
            </a:r>
            <a:r>
              <a:rPr lang="en-GB" dirty="0" err="1"/>
              <a:t>mes</a:t>
            </a:r>
            <a:r>
              <a:rPr lang="en-GB" dirty="0"/>
              <a:t> </a:t>
            </a:r>
            <a:r>
              <a:rPr lang="en-GB" dirty="0" err="1"/>
              <a:t>eich</a:t>
            </a:r>
            <a:r>
              <a:rPr lang="en-GB" dirty="0"/>
              <a:t> </a:t>
            </a:r>
            <a:r>
              <a:rPr lang="en-GB" dirty="0" err="1"/>
              <a:t>hun</a:t>
            </a:r>
            <a:r>
              <a:rPr lang="en-GB" dirty="0"/>
              <a:t> yn </a:t>
            </a:r>
            <a:r>
              <a:rPr lang="en-GB" dirty="0" err="1"/>
              <a:t>goed</a:t>
            </a:r>
            <a:r>
              <a:rPr lang="en-GB" dirty="0"/>
              <a:t>? </a:t>
            </a:r>
            <a:r>
              <a:rPr lang="en-GB" dirty="0" err="1"/>
              <a:t>Gwiriwch</a:t>
            </a:r>
            <a:r>
              <a:rPr lang="en-GB" dirty="0"/>
              <a:t> y </a:t>
            </a:r>
            <a:r>
              <a:rPr lang="en-GB" dirty="0" err="1"/>
              <a:t>dudalen</a:t>
            </a:r>
            <a:r>
              <a:rPr lang="en-GB" dirty="0"/>
              <a:t> ‘</a:t>
            </a:r>
            <a:r>
              <a:rPr lang="en-GB" dirty="0" err="1"/>
              <a:t>Coed</a:t>
            </a:r>
            <a:r>
              <a:rPr lang="en-GB" dirty="0"/>
              <a:t> a </a:t>
            </a:r>
            <a:r>
              <a:rPr lang="en-GB" dirty="0" err="1"/>
              <a:t>Choetiroedd</a:t>
            </a:r>
            <a:r>
              <a:rPr lang="en-GB" dirty="0"/>
              <a:t>’ </a:t>
            </a:r>
            <a:r>
              <a:rPr lang="en-GB" dirty="0" err="1"/>
              <a:t>i</a:t>
            </a:r>
            <a:r>
              <a:rPr lang="en-GB" dirty="0"/>
              <a:t> weld </a:t>
            </a:r>
            <a:r>
              <a:rPr lang="en-GB" dirty="0" err="1"/>
              <a:t>ein</a:t>
            </a:r>
            <a:r>
              <a:rPr lang="en-GB" dirty="0"/>
              <a:t> PowerPoint ‘</a:t>
            </a:r>
            <a:r>
              <a:rPr lang="en-GB" b="1" dirty="0" err="1"/>
              <a:t>Canolbwyntio</a:t>
            </a:r>
            <a:r>
              <a:rPr lang="en-GB" b="1" dirty="0"/>
              <a:t> </a:t>
            </a:r>
            <a:r>
              <a:rPr lang="en-GB" b="1" dirty="0" err="1"/>
              <a:t>ar</a:t>
            </a:r>
            <a:r>
              <a:rPr lang="en-GB" b="1" dirty="0"/>
              <a:t> </a:t>
            </a:r>
            <a:r>
              <a:rPr lang="en-GB" b="1" dirty="0" err="1"/>
              <a:t>Goed</a:t>
            </a:r>
            <a:r>
              <a:rPr lang="en-GB" b="1" dirty="0"/>
              <a:t> </a:t>
            </a:r>
            <a:r>
              <a:rPr lang="en-GB" b="1" dirty="0" err="1"/>
              <a:t>Derw</a:t>
            </a:r>
            <a:r>
              <a:rPr lang="en-GB" b="1" dirty="0"/>
              <a:t>’, </a:t>
            </a:r>
            <a:r>
              <a:rPr lang="en-GB" b="1" dirty="0" err="1"/>
              <a:t>Sut</a:t>
            </a:r>
            <a:r>
              <a:rPr lang="en-GB" b="1" dirty="0"/>
              <a:t> </a:t>
            </a:r>
            <a:r>
              <a:rPr lang="en-GB" b="1" dirty="0" err="1"/>
              <a:t>mae</a:t>
            </a:r>
            <a:r>
              <a:rPr lang="en-GB" b="1" dirty="0"/>
              <a:t> </a:t>
            </a:r>
            <a:r>
              <a:rPr lang="en-GB" b="1" dirty="0" err="1"/>
              <a:t>tyfu</a:t>
            </a:r>
            <a:r>
              <a:rPr lang="en-GB" b="1" dirty="0"/>
              <a:t> </a:t>
            </a:r>
            <a:r>
              <a:rPr lang="en-GB" b="1" dirty="0" err="1"/>
              <a:t>mesen</a:t>
            </a:r>
            <a:r>
              <a:rPr lang="en-GB" dirty="0"/>
              <a:t> (</a:t>
            </a:r>
            <a:r>
              <a:rPr lang="en-GB" dirty="0" err="1"/>
              <a:t>nodyn</a:t>
            </a:r>
            <a:r>
              <a:rPr lang="en-GB" dirty="0"/>
              <a:t> </a:t>
            </a:r>
            <a:r>
              <a:rPr lang="en-GB" dirty="0" err="1"/>
              <a:t>gwybodaeth</a:t>
            </a:r>
            <a:r>
              <a:rPr lang="en-GB" dirty="0"/>
              <a:t>) a </a:t>
            </a:r>
            <a:r>
              <a:rPr lang="en-GB" dirty="0" err="1"/>
              <a:t>llawer</a:t>
            </a:r>
            <a:r>
              <a:rPr lang="en-GB" dirty="0"/>
              <a:t> </a:t>
            </a:r>
            <a:r>
              <a:rPr lang="en-GB" dirty="0" err="1"/>
              <a:t>mwy</a:t>
            </a:r>
            <a:r>
              <a:rPr lang="en-GB" dirty="0"/>
              <a:t>.</a:t>
            </a:r>
          </a:p>
          <a:p>
            <a:endParaRPr lang="en-GB" dirty="0"/>
          </a:p>
          <a:p>
            <a:r>
              <a:rPr lang="en-GB" b="1" dirty="0">
                <a:hlinkClick r:id="rId3"/>
              </a:rPr>
              <a:t>https://bit.ly/2RSomQ1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3DDEC-5940-4676-957C-C087F04EA5B1}" type="slidenum">
              <a:rPr lang="en-GB" smtClean="0"/>
              <a:t>23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6719511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3DDEC-5940-4676-957C-C087F04EA5B1}" type="slidenum">
              <a:rPr lang="en-GB" smtClean="0"/>
              <a:t>24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748142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3DDEC-5940-4676-957C-C087F04EA5B1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22282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85" fontAlgn="t">
              <a:defRPr/>
            </a:pPr>
            <a:r>
              <a:rPr lang="en-GB" b="1" dirty="0"/>
              <a:t>Pam </a:t>
            </a:r>
            <a:r>
              <a:rPr lang="en-GB" b="1" dirty="0" err="1"/>
              <a:t>plannu</a:t>
            </a:r>
            <a:r>
              <a:rPr lang="en-GB" b="1" dirty="0"/>
              <a:t> </a:t>
            </a:r>
            <a:r>
              <a:rPr lang="en-GB" b="1" dirty="0" err="1"/>
              <a:t>coed</a:t>
            </a:r>
            <a:r>
              <a:rPr lang="en-GB" b="1" dirty="0"/>
              <a:t> </a:t>
            </a:r>
            <a:r>
              <a:rPr lang="en-GB" b="1" dirty="0" err="1"/>
              <a:t>brodorol</a:t>
            </a:r>
            <a:r>
              <a:rPr lang="en-GB" b="1" dirty="0"/>
              <a:t>, o </a:t>
            </a:r>
            <a:r>
              <a:rPr lang="en-GB" b="1" dirty="0" err="1"/>
              <a:t>darddle</a:t>
            </a:r>
            <a:r>
              <a:rPr lang="en-GB" b="1" dirty="0"/>
              <a:t> </a:t>
            </a:r>
            <a:r>
              <a:rPr lang="en-GB" b="1" dirty="0" err="1"/>
              <a:t>lleol</a:t>
            </a:r>
            <a:r>
              <a:rPr lang="en-GB" b="1" dirty="0"/>
              <a:t>? </a:t>
            </a:r>
            <a:endParaRPr lang="en-GB" dirty="0"/>
          </a:p>
          <a:p>
            <a:pPr defTabSz="914385" fontAlgn="t">
              <a:defRPr/>
            </a:pPr>
            <a:endParaRPr lang="en-GB" b="1" dirty="0"/>
          </a:p>
          <a:p>
            <a:pPr defTabSz="914385" fontAlgn="t">
              <a:defRPr/>
            </a:pPr>
            <a:r>
              <a:rPr lang="en-GB" b="1" dirty="0" err="1"/>
              <a:t>Coed</a:t>
            </a:r>
            <a:r>
              <a:rPr lang="en-GB" b="1" dirty="0"/>
              <a:t> </a:t>
            </a:r>
            <a:r>
              <a:rPr lang="en-GB" b="1" dirty="0" err="1"/>
              <a:t>brodorol</a:t>
            </a:r>
            <a:r>
              <a:rPr lang="en-GB" b="1" dirty="0"/>
              <a:t> </a:t>
            </a:r>
            <a:r>
              <a:rPr lang="en-GB" dirty="0"/>
              <a:t>-  </a:t>
            </a:r>
            <a:r>
              <a:rPr lang="en-GB" dirty="0" err="1"/>
              <a:t>Mae’r</a:t>
            </a:r>
            <a:r>
              <a:rPr lang="en-GB" dirty="0"/>
              <a:t> term </a:t>
            </a:r>
            <a:r>
              <a:rPr lang="en-GB" dirty="0" err="1"/>
              <a:t>brodorol</a:t>
            </a:r>
            <a:r>
              <a:rPr lang="en-GB" dirty="0"/>
              <a:t> yn </a:t>
            </a:r>
            <a:r>
              <a:rPr lang="en-GB" dirty="0" err="1"/>
              <a:t>cael</a:t>
            </a:r>
            <a:r>
              <a:rPr lang="en-GB" dirty="0"/>
              <a:t> </a:t>
            </a:r>
            <a:r>
              <a:rPr lang="en-GB" dirty="0" err="1"/>
              <a:t>ei</a:t>
            </a:r>
            <a:r>
              <a:rPr lang="en-GB" dirty="0"/>
              <a:t> </a:t>
            </a:r>
            <a:r>
              <a:rPr lang="en-GB" dirty="0" err="1"/>
              <a:t>ddefnyddio</a:t>
            </a:r>
            <a:r>
              <a:rPr lang="en-GB" dirty="0"/>
              <a:t> ar </a:t>
            </a:r>
            <a:r>
              <a:rPr lang="en-GB" dirty="0" err="1"/>
              <a:t>gyfer</a:t>
            </a:r>
            <a:r>
              <a:rPr lang="en-GB" dirty="0"/>
              <a:t> </a:t>
            </a:r>
            <a:r>
              <a:rPr lang="en-GB" dirty="0" err="1"/>
              <a:t>unrhyw</a:t>
            </a:r>
            <a:r>
              <a:rPr lang="en-GB" dirty="0"/>
              <a:t> </a:t>
            </a:r>
            <a:r>
              <a:rPr lang="en-GB" dirty="0" err="1"/>
              <a:t>rywogaethau</a:t>
            </a:r>
            <a:r>
              <a:rPr lang="en-GB" dirty="0"/>
              <a:t> </a:t>
            </a:r>
            <a:r>
              <a:rPr lang="en-GB" dirty="0" err="1"/>
              <a:t>fyddai’n</a:t>
            </a:r>
            <a:r>
              <a:rPr lang="en-GB" dirty="0"/>
              <a:t> </a:t>
            </a:r>
            <a:r>
              <a:rPr lang="en-GB" dirty="0" err="1"/>
              <a:t>byw</a:t>
            </a:r>
            <a:r>
              <a:rPr lang="en-GB" dirty="0"/>
              <a:t> ac yn </a:t>
            </a:r>
            <a:r>
              <a:rPr lang="en-GB" dirty="0" err="1"/>
              <a:t>tyfu</a:t>
            </a:r>
            <a:r>
              <a:rPr lang="en-GB" dirty="0"/>
              <a:t> </a:t>
            </a:r>
            <a:r>
              <a:rPr lang="en-GB" dirty="0" err="1"/>
              <a:t>ym</a:t>
            </a:r>
            <a:r>
              <a:rPr lang="en-GB" dirty="0"/>
              <a:t> </a:t>
            </a:r>
            <a:r>
              <a:rPr lang="en-GB" dirty="0" err="1"/>
              <a:t>Mhrydain</a:t>
            </a:r>
            <a:r>
              <a:rPr lang="en-GB" dirty="0"/>
              <a:t> – </a:t>
            </a:r>
            <a:r>
              <a:rPr lang="en-GB" dirty="0" err="1"/>
              <a:t>nid</a:t>
            </a:r>
            <a:r>
              <a:rPr lang="en-GB" dirty="0"/>
              <a:t> </a:t>
            </a:r>
            <a:r>
              <a:rPr lang="en-GB" dirty="0" err="1"/>
              <a:t>ydynt</a:t>
            </a:r>
            <a:r>
              <a:rPr lang="en-GB" dirty="0"/>
              <a:t> </a:t>
            </a:r>
            <a:r>
              <a:rPr lang="en-GB" dirty="0" err="1"/>
              <a:t>wedi</a:t>
            </a:r>
            <a:r>
              <a:rPr lang="en-GB" dirty="0"/>
              <a:t> </a:t>
            </a:r>
            <a:r>
              <a:rPr lang="en-GB" dirty="0" err="1"/>
              <a:t>cael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cludo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Brydain</a:t>
            </a:r>
            <a:r>
              <a:rPr lang="en-GB" dirty="0"/>
              <a:t> </a:t>
            </a:r>
            <a:r>
              <a:rPr lang="en-GB" dirty="0" err="1"/>
              <a:t>heb</a:t>
            </a:r>
            <a:r>
              <a:rPr lang="en-GB" dirty="0"/>
              <a:t> </a:t>
            </a:r>
            <a:r>
              <a:rPr lang="en-GB" dirty="0" err="1"/>
              <a:t>fwriad</a:t>
            </a:r>
            <a:r>
              <a:rPr lang="en-GB" dirty="0"/>
              <a:t> </a:t>
            </a:r>
            <a:r>
              <a:rPr lang="en-GB" dirty="0" err="1"/>
              <a:t>neu</a:t>
            </a:r>
            <a:r>
              <a:rPr lang="en-GB" dirty="0"/>
              <a:t> </a:t>
            </a:r>
            <a:r>
              <a:rPr lang="en-GB" dirty="0" err="1"/>
              <a:t>wedi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cyflwyno</a:t>
            </a:r>
            <a:r>
              <a:rPr lang="en-GB" dirty="0"/>
              <a:t> ar </a:t>
            </a:r>
            <a:r>
              <a:rPr lang="en-GB" dirty="0" err="1"/>
              <a:t>ddamwain</a:t>
            </a:r>
            <a:r>
              <a:rPr lang="en-GB" dirty="0"/>
              <a:t> </a:t>
            </a:r>
            <a:r>
              <a:rPr lang="en-GB" dirty="0" err="1"/>
              <a:t>gan</a:t>
            </a:r>
            <a:r>
              <a:rPr lang="en-GB" dirty="0"/>
              <a:t> </a:t>
            </a:r>
            <a:r>
              <a:rPr lang="en-GB" dirty="0" err="1"/>
              <a:t>ddyn</a:t>
            </a:r>
            <a:r>
              <a:rPr lang="en-GB" dirty="0"/>
              <a:t>.. Mae </a:t>
            </a:r>
            <a:r>
              <a:rPr lang="en-GB" dirty="0" err="1"/>
              <a:t>coed</a:t>
            </a:r>
            <a:r>
              <a:rPr lang="en-GB" dirty="0"/>
              <a:t> a </a:t>
            </a:r>
            <a:r>
              <a:rPr lang="en-GB" dirty="0" err="1"/>
              <a:t>llwyni</a:t>
            </a:r>
            <a:r>
              <a:rPr lang="en-GB" dirty="0"/>
              <a:t> </a:t>
            </a:r>
            <a:r>
              <a:rPr lang="en-GB" dirty="0" err="1"/>
              <a:t>brodorol</a:t>
            </a:r>
            <a:r>
              <a:rPr lang="en-GB" dirty="0"/>
              <a:t> yn </a:t>
            </a:r>
            <a:r>
              <a:rPr lang="en-GB" dirty="0" err="1"/>
              <a:t>cynnal</a:t>
            </a:r>
            <a:r>
              <a:rPr lang="en-GB" dirty="0"/>
              <a:t> </a:t>
            </a:r>
            <a:r>
              <a:rPr lang="en-GB" dirty="0" err="1"/>
              <a:t>ystod</a:t>
            </a:r>
            <a:r>
              <a:rPr lang="en-GB" dirty="0"/>
              <a:t> </a:t>
            </a:r>
            <a:r>
              <a:rPr lang="en-GB" dirty="0" err="1"/>
              <a:t>ehangach</a:t>
            </a:r>
            <a:r>
              <a:rPr lang="en-GB" dirty="0"/>
              <a:t> o </a:t>
            </a:r>
            <a:r>
              <a:rPr lang="en-GB" dirty="0" err="1"/>
              <a:t>blanhigion</a:t>
            </a:r>
            <a:r>
              <a:rPr lang="en-GB" dirty="0"/>
              <a:t> ac </a:t>
            </a:r>
            <a:r>
              <a:rPr lang="en-GB" dirty="0" err="1"/>
              <a:t>anifeiliaid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rhywogaethau</a:t>
            </a:r>
            <a:r>
              <a:rPr lang="en-GB" dirty="0"/>
              <a:t> </a:t>
            </a:r>
            <a:r>
              <a:rPr lang="en-GB" dirty="0" err="1"/>
              <a:t>anfrodorol</a:t>
            </a:r>
            <a:r>
              <a:rPr lang="en-GB" dirty="0"/>
              <a:t> </a:t>
            </a:r>
            <a:r>
              <a:rPr lang="en-GB" dirty="0" err="1"/>
              <a:t>sydd</a:t>
            </a:r>
            <a:r>
              <a:rPr lang="en-GB" dirty="0"/>
              <a:t> </a:t>
            </a:r>
            <a:r>
              <a:rPr lang="en-GB" dirty="0" err="1"/>
              <a:t>wedi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cyflwyno</a:t>
            </a:r>
            <a:r>
              <a:rPr lang="en-GB" dirty="0"/>
              <a:t>, ac </a:t>
            </a:r>
            <a:r>
              <a:rPr lang="en-GB" dirty="0" err="1"/>
              <a:t>maent</a:t>
            </a:r>
            <a:r>
              <a:rPr lang="en-GB" dirty="0"/>
              <a:t> yn </a:t>
            </a:r>
            <a:r>
              <a:rPr lang="en-GB" dirty="0" err="1"/>
              <a:t>fwy</a:t>
            </a:r>
            <a:r>
              <a:rPr lang="en-GB" dirty="0"/>
              <a:t> </a:t>
            </a:r>
            <a:r>
              <a:rPr lang="en-GB" dirty="0" err="1"/>
              <a:t>tebygol</a:t>
            </a:r>
            <a:r>
              <a:rPr lang="en-GB" dirty="0"/>
              <a:t> o </a:t>
            </a:r>
            <a:r>
              <a:rPr lang="en-GB" dirty="0" err="1"/>
              <a:t>oroesi</a:t>
            </a:r>
            <a:r>
              <a:rPr lang="en-GB" dirty="0"/>
              <a:t> a </a:t>
            </a:r>
            <a:r>
              <a:rPr lang="en-GB" dirty="0" err="1"/>
              <a:t>ffynnu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rhywogaethau</a:t>
            </a:r>
            <a:r>
              <a:rPr lang="en-GB" dirty="0"/>
              <a:t> </a:t>
            </a:r>
            <a:r>
              <a:rPr lang="en-GB" dirty="0" err="1"/>
              <a:t>sydd</a:t>
            </a:r>
            <a:r>
              <a:rPr lang="en-GB" dirty="0"/>
              <a:t> </a:t>
            </a:r>
            <a:r>
              <a:rPr lang="en-GB" dirty="0" err="1"/>
              <a:t>wedi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cyflwyno</a:t>
            </a:r>
            <a:r>
              <a:rPr lang="en-GB" dirty="0"/>
              <a:t>. </a:t>
            </a:r>
          </a:p>
          <a:p>
            <a:pPr defTabSz="914385" fontAlgn="t">
              <a:defRPr/>
            </a:pPr>
            <a:endParaRPr lang="en-GB" dirty="0"/>
          </a:p>
          <a:p>
            <a:pPr defTabSz="914385" fontAlgn="t">
              <a:defRPr/>
            </a:pPr>
            <a:r>
              <a:rPr lang="en-GB" b="1" dirty="0" err="1"/>
              <a:t>Coed</a:t>
            </a:r>
            <a:r>
              <a:rPr lang="en-GB" b="1" dirty="0"/>
              <a:t> </a:t>
            </a:r>
            <a:r>
              <a:rPr lang="en-GB" b="1" dirty="0" err="1"/>
              <a:t>anfrodorol</a:t>
            </a:r>
            <a:r>
              <a:rPr lang="en-GB" dirty="0"/>
              <a:t> – </a:t>
            </a:r>
            <a:r>
              <a:rPr lang="en-GB" dirty="0" err="1"/>
              <a:t>rhywogaethau</a:t>
            </a:r>
            <a:r>
              <a:rPr lang="en-GB" dirty="0"/>
              <a:t> </a:t>
            </a:r>
            <a:r>
              <a:rPr lang="en-GB" dirty="0" err="1"/>
              <a:t>anfrodorol</a:t>
            </a:r>
            <a:r>
              <a:rPr lang="en-GB" dirty="0"/>
              <a:t> </a:t>
            </a:r>
            <a:r>
              <a:rPr lang="en-GB" dirty="0" err="1"/>
              <a:t>yw</a:t>
            </a:r>
            <a:r>
              <a:rPr lang="en-GB" dirty="0"/>
              <a:t> </a:t>
            </a:r>
            <a:r>
              <a:rPr lang="en-GB" dirty="0" err="1"/>
              <a:t>unrhyw</a:t>
            </a:r>
            <a:r>
              <a:rPr lang="en-GB" dirty="0"/>
              <a:t> </a:t>
            </a:r>
            <a:r>
              <a:rPr lang="en-GB" dirty="0" err="1"/>
              <a:t>rywogaethau</a:t>
            </a:r>
            <a:r>
              <a:rPr lang="en-GB" dirty="0"/>
              <a:t> </a:t>
            </a:r>
            <a:r>
              <a:rPr lang="en-GB" dirty="0" err="1"/>
              <a:t>sydd</a:t>
            </a:r>
            <a:r>
              <a:rPr lang="en-GB" dirty="0"/>
              <a:t> </a:t>
            </a:r>
            <a:r>
              <a:rPr lang="en-GB" dirty="0" err="1"/>
              <a:t>wedi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cyflwyno</a:t>
            </a:r>
            <a:r>
              <a:rPr lang="en-GB" dirty="0"/>
              <a:t> </a:t>
            </a:r>
            <a:r>
              <a:rPr lang="en-GB" dirty="0" err="1"/>
              <a:t>i’r</a:t>
            </a:r>
            <a:r>
              <a:rPr lang="en-GB" dirty="0"/>
              <a:t> DU </a:t>
            </a:r>
            <a:r>
              <a:rPr lang="en-GB" dirty="0" err="1"/>
              <a:t>gan</a:t>
            </a:r>
            <a:r>
              <a:rPr lang="en-GB" dirty="0"/>
              <a:t> </a:t>
            </a:r>
            <a:r>
              <a:rPr lang="en-GB" dirty="0" err="1"/>
              <a:t>ddyn</a:t>
            </a:r>
            <a:r>
              <a:rPr lang="en-GB" dirty="0"/>
              <a:t>, </a:t>
            </a:r>
            <a:r>
              <a:rPr lang="en-GB" dirty="0" err="1"/>
              <a:t>naill</a:t>
            </a:r>
            <a:r>
              <a:rPr lang="en-GB" dirty="0"/>
              <a:t> </a:t>
            </a:r>
            <a:r>
              <a:rPr lang="en-GB" dirty="0" err="1"/>
              <a:t>ai’n</a:t>
            </a:r>
            <a:r>
              <a:rPr lang="en-GB" dirty="0"/>
              <a:t> </a:t>
            </a:r>
            <a:r>
              <a:rPr lang="en-GB" dirty="0" err="1"/>
              <a:t>fwriadol</a:t>
            </a:r>
            <a:r>
              <a:rPr lang="en-GB" dirty="0"/>
              <a:t> </a:t>
            </a:r>
            <a:r>
              <a:rPr lang="en-GB" dirty="0" err="1"/>
              <a:t>neu’n</a:t>
            </a:r>
            <a:r>
              <a:rPr lang="en-GB" dirty="0"/>
              <a:t> </a:t>
            </a:r>
            <a:r>
              <a:rPr lang="en-GB" dirty="0" err="1"/>
              <a:t>ddamweiniol</a:t>
            </a:r>
            <a:r>
              <a:rPr lang="en-GB" dirty="0"/>
              <a:t>,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fyddent</a:t>
            </a:r>
            <a:r>
              <a:rPr lang="en-GB" dirty="0"/>
              <a:t> yn </a:t>
            </a:r>
            <a:r>
              <a:rPr lang="en-GB" dirty="0" err="1"/>
              <a:t>byw</a:t>
            </a:r>
            <a:r>
              <a:rPr lang="en-GB" dirty="0"/>
              <a:t> </a:t>
            </a:r>
            <a:r>
              <a:rPr lang="en-GB" dirty="0" err="1"/>
              <a:t>yma</a:t>
            </a:r>
            <a:r>
              <a:rPr lang="en-GB" dirty="0"/>
              <a:t> yn </a:t>
            </a:r>
            <a:r>
              <a:rPr lang="en-GB" dirty="0" err="1"/>
              <a:t>naturiol</a:t>
            </a:r>
            <a:r>
              <a:rPr lang="en-GB" dirty="0"/>
              <a:t> </a:t>
            </a:r>
            <a:r>
              <a:rPr lang="en-GB" dirty="0" err="1"/>
              <a:t>e.e.</a:t>
            </a:r>
            <a:r>
              <a:rPr lang="en-GB" dirty="0"/>
              <a:t> </a:t>
            </a:r>
            <a:r>
              <a:rPr lang="en-GB" dirty="0" err="1"/>
              <a:t>cedrwydd</a:t>
            </a:r>
            <a:r>
              <a:rPr lang="en-GB" dirty="0"/>
              <a:t> </a:t>
            </a:r>
            <a:r>
              <a:rPr lang="en-GB" dirty="0" err="1"/>
              <a:t>neu</a:t>
            </a:r>
            <a:r>
              <a:rPr lang="en-GB" dirty="0"/>
              <a:t> </a:t>
            </a:r>
            <a:r>
              <a:rPr lang="en-GB" dirty="0" err="1"/>
              <a:t>goed</a:t>
            </a:r>
            <a:r>
              <a:rPr lang="en-GB" dirty="0"/>
              <a:t> </a:t>
            </a:r>
            <a:r>
              <a:rPr lang="en-GB" dirty="0" err="1"/>
              <a:t>ewcalyptws</a:t>
            </a:r>
            <a:r>
              <a:rPr lang="en-GB" dirty="0"/>
              <a:t>. </a:t>
            </a:r>
          </a:p>
          <a:p>
            <a:pPr defTabSz="914385" fontAlgn="t">
              <a:defRPr/>
            </a:pPr>
            <a:endParaRPr lang="en-GB" dirty="0"/>
          </a:p>
          <a:p>
            <a:pPr defTabSz="914385" fontAlgn="t">
              <a:defRPr/>
            </a:pPr>
            <a:r>
              <a:rPr lang="en-GB" dirty="0"/>
              <a:t>Mae </a:t>
            </a:r>
            <a:r>
              <a:rPr lang="en-GB" dirty="0" err="1"/>
              <a:t>plannu</a:t>
            </a:r>
            <a:r>
              <a:rPr lang="en-GB" dirty="0"/>
              <a:t> </a:t>
            </a:r>
            <a:r>
              <a:rPr lang="en-GB" dirty="0" err="1"/>
              <a:t>coed</a:t>
            </a:r>
            <a:r>
              <a:rPr lang="en-GB" dirty="0"/>
              <a:t> </a:t>
            </a:r>
            <a:r>
              <a:rPr lang="en-GB" dirty="0" err="1"/>
              <a:t>brodorol</a:t>
            </a:r>
            <a:r>
              <a:rPr lang="en-GB" dirty="0"/>
              <a:t>, o </a:t>
            </a:r>
            <a:r>
              <a:rPr lang="en-GB" dirty="0" err="1"/>
              <a:t>darddle</a:t>
            </a:r>
            <a:r>
              <a:rPr lang="en-GB" dirty="0"/>
              <a:t> </a:t>
            </a:r>
            <a:r>
              <a:rPr lang="en-GB" dirty="0" err="1"/>
              <a:t>lleol</a:t>
            </a:r>
            <a:r>
              <a:rPr lang="en-GB" dirty="0"/>
              <a:t> yn </a:t>
            </a:r>
            <a:r>
              <a:rPr lang="en-GB" dirty="0" err="1"/>
              <a:t>sicrhau</a:t>
            </a:r>
            <a:r>
              <a:rPr lang="en-GB" dirty="0"/>
              <a:t> bod </a:t>
            </a:r>
            <a:r>
              <a:rPr lang="en-GB" dirty="0" err="1"/>
              <a:t>cyfansoddiad</a:t>
            </a:r>
            <a:r>
              <a:rPr lang="en-GB" dirty="0"/>
              <a:t> </a:t>
            </a:r>
            <a:r>
              <a:rPr lang="en-GB" dirty="0" err="1"/>
              <a:t>genetig</a:t>
            </a:r>
            <a:r>
              <a:rPr lang="en-GB" dirty="0"/>
              <a:t> y </a:t>
            </a:r>
            <a:r>
              <a:rPr lang="en-GB" dirty="0" err="1"/>
              <a:t>coed</a:t>
            </a:r>
            <a:r>
              <a:rPr lang="en-GB" dirty="0"/>
              <a:t> </a:t>
            </a:r>
            <a:r>
              <a:rPr lang="en-GB" dirty="0" err="1"/>
              <a:t>sy’n</a:t>
            </a:r>
            <a:r>
              <a:rPr lang="en-GB" dirty="0"/>
              <a:t> </a:t>
            </a:r>
            <a:r>
              <a:rPr lang="en-GB" dirty="0" err="1"/>
              <a:t>cael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plannu</a:t>
            </a:r>
            <a:r>
              <a:rPr lang="en-GB" dirty="0"/>
              <a:t> yn </a:t>
            </a:r>
            <a:r>
              <a:rPr lang="en-GB" dirty="0" err="1"/>
              <a:t>addasu</a:t>
            </a:r>
            <a:r>
              <a:rPr lang="en-GB" dirty="0"/>
              <a:t> </a:t>
            </a:r>
            <a:r>
              <a:rPr lang="en-GB" dirty="0" err="1"/>
              <a:t>dros</a:t>
            </a:r>
            <a:r>
              <a:rPr lang="en-GB" dirty="0"/>
              <a:t> </a:t>
            </a:r>
            <a:r>
              <a:rPr lang="en-GB" dirty="0" err="1"/>
              <a:t>amser</a:t>
            </a:r>
            <a:r>
              <a:rPr lang="en-GB" dirty="0"/>
              <a:t> </a:t>
            </a:r>
            <a:r>
              <a:rPr lang="en-GB" dirty="0" err="1"/>
              <a:t>i’r</a:t>
            </a:r>
            <a:r>
              <a:rPr lang="en-GB" dirty="0"/>
              <a:t> </a:t>
            </a:r>
            <a:r>
              <a:rPr lang="en-GB" dirty="0" err="1"/>
              <a:t>ystod</a:t>
            </a:r>
            <a:r>
              <a:rPr lang="en-GB" dirty="0"/>
              <a:t> o </a:t>
            </a:r>
            <a:r>
              <a:rPr lang="en-GB" dirty="0" err="1"/>
              <a:t>amodau</a:t>
            </a:r>
            <a:r>
              <a:rPr lang="en-GB" dirty="0"/>
              <a:t> </a:t>
            </a:r>
            <a:r>
              <a:rPr lang="en-GB" dirty="0" err="1"/>
              <a:t>hinsawdd</a:t>
            </a:r>
            <a:r>
              <a:rPr lang="en-GB" dirty="0"/>
              <a:t> a </a:t>
            </a:r>
            <a:r>
              <a:rPr lang="en-GB" dirty="0" err="1"/>
              <a:t>phridd</a:t>
            </a:r>
            <a:r>
              <a:rPr lang="en-GB" dirty="0"/>
              <a:t> yn y man </a:t>
            </a:r>
            <a:r>
              <a:rPr lang="en-GB" dirty="0" err="1"/>
              <a:t>ble</a:t>
            </a:r>
            <a:r>
              <a:rPr lang="en-GB" dirty="0"/>
              <a:t> </a:t>
            </a:r>
            <a:r>
              <a:rPr lang="en-GB" dirty="0" err="1"/>
              <a:t>maent</a:t>
            </a:r>
            <a:r>
              <a:rPr lang="en-GB" dirty="0"/>
              <a:t> yn </a:t>
            </a:r>
            <a:r>
              <a:rPr lang="en-GB" dirty="0" err="1"/>
              <a:t>tyfu</a:t>
            </a:r>
            <a:r>
              <a:rPr lang="en-GB" dirty="0"/>
              <a:t> – </a:t>
            </a:r>
            <a:r>
              <a:rPr lang="en-GB" dirty="0" err="1"/>
              <a:t>amrywiadau</a:t>
            </a:r>
            <a:r>
              <a:rPr lang="en-GB" dirty="0"/>
              <a:t> </a:t>
            </a:r>
            <a:r>
              <a:rPr lang="en-GB" dirty="0" err="1"/>
              <a:t>mewn</a:t>
            </a:r>
            <a:r>
              <a:rPr lang="en-GB" dirty="0"/>
              <a:t> </a:t>
            </a:r>
            <a:r>
              <a:rPr lang="en-GB" dirty="0" err="1"/>
              <a:t>tymheredd</a:t>
            </a:r>
            <a:r>
              <a:rPr lang="en-GB" dirty="0"/>
              <a:t>, </a:t>
            </a:r>
            <a:r>
              <a:rPr lang="en-GB" dirty="0" err="1"/>
              <a:t>lefelau</a:t>
            </a:r>
            <a:r>
              <a:rPr lang="en-GB" dirty="0"/>
              <a:t> </a:t>
            </a:r>
            <a:r>
              <a:rPr lang="en-GB" dirty="0" err="1"/>
              <a:t>dŵr</a:t>
            </a:r>
            <a:r>
              <a:rPr lang="en-GB" dirty="0"/>
              <a:t> </a:t>
            </a:r>
            <a:r>
              <a:rPr lang="en-GB" dirty="0" err="1"/>
              <a:t>glaw</a:t>
            </a:r>
            <a:r>
              <a:rPr lang="en-GB" dirty="0"/>
              <a:t> a </a:t>
            </a:r>
            <a:r>
              <a:rPr lang="en-GB" dirty="0" err="1"/>
              <a:t>chyflymdra</a:t>
            </a:r>
            <a:r>
              <a:rPr lang="en-GB" dirty="0"/>
              <a:t> </a:t>
            </a:r>
            <a:r>
              <a:rPr lang="en-GB" dirty="0" err="1"/>
              <a:t>gwyntoedd</a:t>
            </a:r>
            <a:r>
              <a:rPr lang="en-GB" dirty="0"/>
              <a:t>. Mae </a:t>
            </a:r>
            <a:r>
              <a:rPr lang="en-GB" dirty="0" err="1"/>
              <a:t>plannu</a:t>
            </a:r>
            <a:r>
              <a:rPr lang="en-GB" dirty="0"/>
              <a:t> </a:t>
            </a:r>
            <a:r>
              <a:rPr lang="en-GB" dirty="0" err="1"/>
              <a:t>coed</a:t>
            </a:r>
            <a:r>
              <a:rPr lang="en-GB" dirty="0"/>
              <a:t> </a:t>
            </a:r>
            <a:r>
              <a:rPr lang="en-GB" dirty="0" err="1"/>
              <a:t>o’r</a:t>
            </a:r>
            <a:r>
              <a:rPr lang="en-GB" dirty="0"/>
              <a:t> </a:t>
            </a:r>
            <a:r>
              <a:rPr lang="en-GB" dirty="0" err="1"/>
              <a:t>tarddle</a:t>
            </a:r>
            <a:r>
              <a:rPr lang="en-GB" dirty="0"/>
              <a:t> </a:t>
            </a:r>
            <a:r>
              <a:rPr lang="en-GB" dirty="0" err="1"/>
              <a:t>anghywir</a:t>
            </a:r>
            <a:r>
              <a:rPr lang="en-GB" dirty="0"/>
              <a:t> yn </a:t>
            </a:r>
            <a:r>
              <a:rPr lang="en-GB" dirty="0" err="1"/>
              <a:t>gallu</a:t>
            </a:r>
            <a:r>
              <a:rPr lang="en-GB" dirty="0"/>
              <a:t> </a:t>
            </a:r>
            <a:r>
              <a:rPr lang="en-GB" dirty="0" err="1"/>
              <a:t>arwain</a:t>
            </a:r>
            <a:r>
              <a:rPr lang="en-GB" dirty="0"/>
              <a:t> at y </a:t>
            </a:r>
            <a:r>
              <a:rPr lang="en-GB" dirty="0" err="1"/>
              <a:t>tyfwr</a:t>
            </a:r>
            <a:r>
              <a:rPr lang="en-GB" dirty="0"/>
              <a:t> yn </a:t>
            </a:r>
            <a:r>
              <a:rPr lang="en-GB" dirty="0" err="1"/>
              <a:t>ei</a:t>
            </a:r>
            <a:r>
              <a:rPr lang="en-GB" dirty="0"/>
              <a:t> </a:t>
            </a:r>
            <a:r>
              <a:rPr lang="en-GB" dirty="0" err="1"/>
              <a:t>chael</a:t>
            </a:r>
            <a:r>
              <a:rPr lang="en-GB" dirty="0"/>
              <a:t> </a:t>
            </a:r>
            <a:r>
              <a:rPr lang="en-GB" dirty="0" err="1"/>
              <a:t>hi’n</a:t>
            </a:r>
            <a:r>
              <a:rPr lang="en-GB" dirty="0"/>
              <a:t> </a:t>
            </a:r>
            <a:r>
              <a:rPr lang="en-GB" dirty="0" err="1"/>
              <a:t>anodd</a:t>
            </a:r>
            <a:r>
              <a:rPr lang="en-GB" dirty="0"/>
              <a:t> </a:t>
            </a:r>
            <a:r>
              <a:rPr lang="en-GB" dirty="0" err="1"/>
              <a:t>sefydlu’r</a:t>
            </a:r>
            <a:r>
              <a:rPr lang="en-GB" dirty="0"/>
              <a:t> </a:t>
            </a:r>
            <a:r>
              <a:rPr lang="en-GB" dirty="0" err="1"/>
              <a:t>coed</a:t>
            </a:r>
            <a:r>
              <a:rPr lang="en-GB" dirty="0"/>
              <a:t> ac </a:t>
            </a:r>
            <a:r>
              <a:rPr lang="en-GB" dirty="0" err="1"/>
              <a:t>mewn</a:t>
            </a:r>
            <a:r>
              <a:rPr lang="en-GB" dirty="0"/>
              <a:t> </a:t>
            </a:r>
            <a:r>
              <a:rPr lang="en-GB" dirty="0" err="1"/>
              <a:t>rhai</a:t>
            </a:r>
            <a:r>
              <a:rPr lang="en-GB" dirty="0"/>
              <a:t> </a:t>
            </a:r>
            <a:r>
              <a:rPr lang="en-GB" dirty="0" err="1"/>
              <a:t>achosion</a:t>
            </a:r>
            <a:r>
              <a:rPr lang="en-GB" dirty="0"/>
              <a:t>, </a:t>
            </a:r>
            <a:r>
              <a:rPr lang="en-GB" dirty="0" err="1"/>
              <a:t>fethiant</a:t>
            </a:r>
            <a:r>
              <a:rPr lang="en-GB" dirty="0"/>
              <a:t> a </a:t>
            </a:r>
            <a:r>
              <a:rPr lang="en-GB" dirty="0" err="1"/>
              <a:t>marwolaeth</a:t>
            </a:r>
            <a:r>
              <a:rPr lang="en-GB" dirty="0"/>
              <a:t> y </a:t>
            </a:r>
            <a:r>
              <a:rPr lang="en-GB" dirty="0" err="1"/>
              <a:t>coed</a:t>
            </a:r>
            <a:r>
              <a:rPr lang="en-GB" dirty="0"/>
              <a:t>. </a:t>
            </a:r>
            <a:r>
              <a:rPr lang="en-GB" dirty="0" err="1"/>
              <a:t>Er</a:t>
            </a:r>
            <a:r>
              <a:rPr lang="en-GB" dirty="0"/>
              <a:t> </a:t>
            </a:r>
            <a:r>
              <a:rPr lang="en-GB" dirty="0" err="1"/>
              <a:t>enghraifft</a:t>
            </a:r>
            <a:r>
              <a:rPr lang="en-GB" dirty="0"/>
              <a:t>, </a:t>
            </a:r>
            <a:r>
              <a:rPr lang="en-GB" dirty="0" err="1"/>
              <a:t>gallai</a:t>
            </a:r>
            <a:r>
              <a:rPr lang="en-GB" dirty="0"/>
              <a:t> </a:t>
            </a:r>
            <a:r>
              <a:rPr lang="en-GB" dirty="0" err="1"/>
              <a:t>plannu</a:t>
            </a:r>
            <a:r>
              <a:rPr lang="en-GB" dirty="0"/>
              <a:t> </a:t>
            </a:r>
            <a:r>
              <a:rPr lang="en-GB" dirty="0" err="1"/>
              <a:t>coed</a:t>
            </a:r>
            <a:r>
              <a:rPr lang="en-GB" dirty="0"/>
              <a:t> </a:t>
            </a:r>
            <a:r>
              <a:rPr lang="en-GB" dirty="0" err="1"/>
              <a:t>sydd</a:t>
            </a:r>
            <a:r>
              <a:rPr lang="en-GB" dirty="0"/>
              <a:t> </a:t>
            </a:r>
            <a:r>
              <a:rPr lang="en-GB" dirty="0" err="1"/>
              <a:t>wedi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casglu</a:t>
            </a:r>
            <a:r>
              <a:rPr lang="en-GB" dirty="0"/>
              <a:t> o </a:t>
            </a:r>
            <a:r>
              <a:rPr lang="en-GB" dirty="0" err="1"/>
              <a:t>hadau</a:t>
            </a:r>
            <a:r>
              <a:rPr lang="en-GB" dirty="0"/>
              <a:t> yn ne </a:t>
            </a:r>
            <a:r>
              <a:rPr lang="en-GB" dirty="0" err="1"/>
              <a:t>ddwyrain</a:t>
            </a:r>
            <a:r>
              <a:rPr lang="en-GB" dirty="0"/>
              <a:t> </a:t>
            </a:r>
            <a:r>
              <a:rPr lang="en-GB" dirty="0" err="1"/>
              <a:t>Lloegr</a:t>
            </a:r>
            <a:r>
              <a:rPr lang="en-GB" dirty="0"/>
              <a:t> (</a:t>
            </a:r>
            <a:r>
              <a:rPr lang="en-GB" dirty="0" err="1"/>
              <a:t>tarddle</a:t>
            </a:r>
            <a:r>
              <a:rPr lang="en-GB" dirty="0"/>
              <a:t> ‘40’) </a:t>
            </a:r>
            <a:r>
              <a:rPr lang="en-GB" dirty="0" err="1"/>
              <a:t>ynn</a:t>
            </a:r>
            <a:r>
              <a:rPr lang="en-GB" dirty="0"/>
              <a:t> </a:t>
            </a:r>
            <a:r>
              <a:rPr lang="en-GB" dirty="0" err="1"/>
              <a:t>ngogledd</a:t>
            </a:r>
            <a:r>
              <a:rPr lang="en-GB" dirty="0"/>
              <a:t> yr Alban </a:t>
            </a:r>
            <a:r>
              <a:rPr lang="en-GB" dirty="0" err="1"/>
              <a:t>arwain</a:t>
            </a:r>
            <a:r>
              <a:rPr lang="en-GB" dirty="0"/>
              <a:t> at </a:t>
            </a:r>
            <a:r>
              <a:rPr lang="en-GB" dirty="0" err="1"/>
              <a:t>farwolaeth</a:t>
            </a:r>
            <a:r>
              <a:rPr lang="en-GB" dirty="0"/>
              <a:t> y </a:t>
            </a:r>
            <a:r>
              <a:rPr lang="en-GB" dirty="0" err="1"/>
              <a:t>coed</a:t>
            </a:r>
            <a:r>
              <a:rPr lang="en-GB" dirty="0"/>
              <a:t> </a:t>
            </a:r>
            <a:r>
              <a:rPr lang="en-GB" dirty="0" err="1"/>
              <a:t>gan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bod </a:t>
            </a:r>
            <a:r>
              <a:rPr lang="en-GB" dirty="0" err="1"/>
              <a:t>wedi</a:t>
            </a:r>
            <a:r>
              <a:rPr lang="en-GB" dirty="0"/>
              <a:t> </a:t>
            </a:r>
            <a:r>
              <a:rPr lang="en-GB" dirty="0" err="1"/>
              <a:t>dod</a:t>
            </a:r>
            <a:r>
              <a:rPr lang="en-GB" dirty="0"/>
              <a:t> o </a:t>
            </a:r>
            <a:r>
              <a:rPr lang="en-GB" dirty="0" err="1"/>
              <a:t>hinsawdd</a:t>
            </a:r>
            <a:r>
              <a:rPr lang="en-GB" dirty="0"/>
              <a:t> </a:t>
            </a:r>
            <a:r>
              <a:rPr lang="en-GB" dirty="0" err="1"/>
              <a:t>gynhesach</a:t>
            </a:r>
            <a:r>
              <a:rPr lang="en-GB" dirty="0"/>
              <a:t> ac </a:t>
            </a:r>
            <a:r>
              <a:rPr lang="en-GB" dirty="0" err="1"/>
              <a:t>ni</a:t>
            </a:r>
            <a:r>
              <a:rPr lang="en-GB" dirty="0"/>
              <a:t> </a:t>
            </a:r>
            <a:r>
              <a:rPr lang="en-GB" dirty="0" err="1"/>
              <a:t>fyddent</a:t>
            </a:r>
            <a:r>
              <a:rPr lang="en-GB" dirty="0"/>
              <a:t> yn </a:t>
            </a:r>
            <a:r>
              <a:rPr lang="en-GB" dirty="0" err="1"/>
              <a:t>gallu</a:t>
            </a:r>
            <a:r>
              <a:rPr lang="en-GB" dirty="0"/>
              <a:t> </a:t>
            </a:r>
            <a:r>
              <a:rPr lang="en-GB" dirty="0" err="1"/>
              <a:t>addasu</a:t>
            </a:r>
            <a:r>
              <a:rPr lang="en-GB" dirty="0"/>
              <a:t> a </a:t>
            </a:r>
            <a:r>
              <a:rPr lang="en-GB" dirty="0" err="1"/>
              <a:t>goroesi</a:t>
            </a:r>
            <a:r>
              <a:rPr lang="en-GB" dirty="0"/>
              <a:t> yn yr </a:t>
            </a:r>
            <a:r>
              <a:rPr lang="en-GB" dirty="0" err="1"/>
              <a:t>hinsawdd</a:t>
            </a:r>
            <a:r>
              <a:rPr lang="en-GB" dirty="0"/>
              <a:t> </a:t>
            </a:r>
            <a:r>
              <a:rPr lang="en-GB" dirty="0" err="1"/>
              <a:t>oerach</a:t>
            </a:r>
            <a:r>
              <a:rPr lang="en-GB" dirty="0"/>
              <a:t>. </a:t>
            </a:r>
          </a:p>
          <a:p>
            <a:pPr defTabSz="914385" fontAlgn="t">
              <a:defRPr/>
            </a:pPr>
            <a:endParaRPr lang="en-GB" dirty="0"/>
          </a:p>
          <a:p>
            <a:pPr defTabSz="914385" fontAlgn="t">
              <a:defRPr/>
            </a:pPr>
            <a:r>
              <a:rPr lang="en-GB" dirty="0"/>
              <a:t>Gan </a:t>
            </a:r>
            <a:r>
              <a:rPr lang="en-GB" dirty="0" err="1"/>
              <a:t>fod</a:t>
            </a:r>
            <a:r>
              <a:rPr lang="en-GB" dirty="0"/>
              <a:t> </a:t>
            </a:r>
            <a:r>
              <a:rPr lang="en-GB" dirty="0" err="1"/>
              <a:t>pryder</a:t>
            </a:r>
            <a:r>
              <a:rPr lang="en-GB" dirty="0"/>
              <a:t> </a:t>
            </a:r>
            <a:r>
              <a:rPr lang="en-GB" dirty="0" err="1"/>
              <a:t>cynyddol</a:t>
            </a:r>
            <a:r>
              <a:rPr lang="en-GB" dirty="0"/>
              <a:t> am </a:t>
            </a:r>
            <a:r>
              <a:rPr lang="en-GB" dirty="0" err="1"/>
              <a:t>bla</a:t>
            </a:r>
            <a:r>
              <a:rPr lang="en-GB" dirty="0"/>
              <a:t> a </a:t>
            </a:r>
            <a:r>
              <a:rPr lang="en-GB" dirty="0" err="1"/>
              <a:t>chlefydau</a:t>
            </a:r>
            <a:r>
              <a:rPr lang="en-GB" dirty="0"/>
              <a:t> </a:t>
            </a:r>
            <a:r>
              <a:rPr lang="en-GB" dirty="0" err="1"/>
              <a:t>mewn</a:t>
            </a:r>
            <a:r>
              <a:rPr lang="en-GB" dirty="0"/>
              <a:t> </a:t>
            </a:r>
            <a:r>
              <a:rPr lang="en-GB" dirty="0" err="1"/>
              <a:t>coed</a:t>
            </a:r>
            <a:r>
              <a:rPr lang="en-GB" dirty="0"/>
              <a:t> a </a:t>
            </a:r>
            <a:r>
              <a:rPr lang="en-GB" dirty="0" err="1"/>
              <a:t>datblygiad</a:t>
            </a:r>
            <a:r>
              <a:rPr lang="en-GB" dirty="0"/>
              <a:t> </a:t>
            </a:r>
            <a:r>
              <a:rPr lang="en-GB" dirty="0" err="1"/>
              <a:t>newid</a:t>
            </a:r>
            <a:r>
              <a:rPr lang="en-GB" dirty="0"/>
              <a:t> </a:t>
            </a:r>
            <a:r>
              <a:rPr lang="en-GB" dirty="0" err="1"/>
              <a:t>hinsawdd</a:t>
            </a:r>
            <a:r>
              <a:rPr lang="en-GB" dirty="0"/>
              <a:t>, </a:t>
            </a:r>
            <a:r>
              <a:rPr lang="en-GB" dirty="0" err="1"/>
              <a:t>mae</a:t>
            </a:r>
            <a:r>
              <a:rPr lang="en-GB" dirty="0"/>
              <a:t> </a:t>
            </a:r>
            <a:r>
              <a:rPr lang="en-GB" dirty="0" err="1"/>
              <a:t>rheolwyr</a:t>
            </a:r>
            <a:r>
              <a:rPr lang="en-GB" dirty="0"/>
              <a:t> </a:t>
            </a:r>
            <a:r>
              <a:rPr lang="en-GB" dirty="0" err="1"/>
              <a:t>coetiroedd</a:t>
            </a:r>
            <a:r>
              <a:rPr lang="en-GB" dirty="0"/>
              <a:t> yn </a:t>
            </a:r>
            <a:r>
              <a:rPr lang="en-GB" dirty="0" err="1"/>
              <a:t>ceisio</a:t>
            </a:r>
            <a:r>
              <a:rPr lang="en-GB" dirty="0"/>
              <a:t> </a:t>
            </a:r>
            <a:r>
              <a:rPr lang="en-GB" dirty="0" err="1"/>
              <a:t>sicrhau</a:t>
            </a:r>
            <a:r>
              <a:rPr lang="en-GB" dirty="0"/>
              <a:t> bod y </a:t>
            </a:r>
            <a:r>
              <a:rPr lang="en-GB" dirty="0" err="1"/>
              <a:t>coed</a:t>
            </a:r>
            <a:r>
              <a:rPr lang="en-GB" dirty="0"/>
              <a:t> y </a:t>
            </a:r>
            <a:r>
              <a:rPr lang="en-GB" dirty="0" err="1"/>
              <a:t>maent</a:t>
            </a:r>
            <a:r>
              <a:rPr lang="en-GB" dirty="0"/>
              <a:t> yn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plannu</a:t>
            </a:r>
            <a:r>
              <a:rPr lang="en-GB" dirty="0"/>
              <a:t> </a:t>
            </a:r>
            <a:r>
              <a:rPr lang="en-GB" dirty="0" err="1"/>
              <a:t>mor</a:t>
            </a:r>
            <a:r>
              <a:rPr lang="en-GB" dirty="0"/>
              <a:t> </a:t>
            </a:r>
            <a:r>
              <a:rPr lang="en-GB" dirty="0" err="1"/>
              <a:t>wydn</a:t>
            </a:r>
            <a:r>
              <a:rPr lang="en-GB" dirty="0"/>
              <a:t> (</a:t>
            </a:r>
            <a:r>
              <a:rPr lang="en-GB" dirty="0" err="1"/>
              <a:t>atalgar</a:t>
            </a:r>
            <a:r>
              <a:rPr lang="en-GB" dirty="0"/>
              <a:t>) a </a:t>
            </a:r>
            <a:r>
              <a:rPr lang="en-GB" dirty="0" err="1"/>
              <a:t>phosibl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glefydau</a:t>
            </a:r>
            <a:r>
              <a:rPr lang="en-GB" dirty="0"/>
              <a:t> ac yn </a:t>
            </a:r>
            <a:r>
              <a:rPr lang="en-GB" dirty="0" err="1"/>
              <a:t>gallu</a:t>
            </a:r>
            <a:r>
              <a:rPr lang="en-GB" dirty="0"/>
              <a:t> </a:t>
            </a:r>
            <a:r>
              <a:rPr lang="en-GB" dirty="0" err="1"/>
              <a:t>addasu’n</a:t>
            </a:r>
            <a:r>
              <a:rPr lang="en-GB" dirty="0"/>
              <a:t> </a:t>
            </a:r>
            <a:r>
              <a:rPr lang="en-GB" dirty="0" err="1"/>
              <a:t>dda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amodau</a:t>
            </a:r>
            <a:r>
              <a:rPr lang="en-GB" dirty="0"/>
              <a:t> </a:t>
            </a:r>
            <a:r>
              <a:rPr lang="en-GB" dirty="0" err="1"/>
              <a:t>hinsawdd</a:t>
            </a:r>
            <a:r>
              <a:rPr lang="en-GB" dirty="0"/>
              <a:t> </a:t>
            </a:r>
            <a:r>
              <a:rPr lang="en-GB" dirty="0" err="1"/>
              <a:t>newidiol</a:t>
            </a:r>
            <a:r>
              <a:rPr lang="en-GB" dirty="0"/>
              <a:t>. Mae </a:t>
            </a:r>
            <a:r>
              <a:rPr lang="en-GB" dirty="0" err="1"/>
              <a:t>plannu</a:t>
            </a:r>
            <a:r>
              <a:rPr lang="en-GB" dirty="0"/>
              <a:t> </a:t>
            </a:r>
            <a:r>
              <a:rPr lang="en-GB" dirty="0" err="1"/>
              <a:t>coed</a:t>
            </a:r>
            <a:r>
              <a:rPr lang="en-GB" dirty="0"/>
              <a:t> </a:t>
            </a:r>
            <a:r>
              <a:rPr lang="en-GB" dirty="0" err="1"/>
              <a:t>brodorol</a:t>
            </a:r>
            <a:r>
              <a:rPr lang="en-GB" dirty="0"/>
              <a:t> o </a:t>
            </a:r>
            <a:r>
              <a:rPr lang="en-GB" dirty="0" err="1"/>
              <a:t>darddle</a:t>
            </a:r>
            <a:r>
              <a:rPr lang="en-GB" dirty="0"/>
              <a:t> </a:t>
            </a:r>
            <a:r>
              <a:rPr lang="en-GB" dirty="0" err="1"/>
              <a:t>lleol</a:t>
            </a:r>
            <a:r>
              <a:rPr lang="en-GB" dirty="0"/>
              <a:t> yn </a:t>
            </a:r>
            <a:r>
              <a:rPr lang="en-GB" dirty="0" err="1"/>
              <a:t>rhoi’r</a:t>
            </a:r>
            <a:r>
              <a:rPr lang="en-GB" dirty="0"/>
              <a:t> </a:t>
            </a:r>
            <a:r>
              <a:rPr lang="en-GB" dirty="0" err="1"/>
              <a:t>cyfle</a:t>
            </a:r>
            <a:r>
              <a:rPr lang="en-GB" dirty="0"/>
              <a:t> </a:t>
            </a:r>
            <a:r>
              <a:rPr lang="en-GB" dirty="0" err="1"/>
              <a:t>gorau</a:t>
            </a:r>
            <a:r>
              <a:rPr lang="en-GB" dirty="0"/>
              <a:t> o </a:t>
            </a:r>
            <a:r>
              <a:rPr lang="en-GB" dirty="0" err="1"/>
              <a:t>sicrhau</a:t>
            </a:r>
            <a:r>
              <a:rPr lang="en-GB" dirty="0"/>
              <a:t> </a:t>
            </a:r>
            <a:r>
              <a:rPr lang="en-GB" dirty="0" err="1"/>
              <a:t>hyn</a:t>
            </a:r>
            <a:r>
              <a:rPr lang="en-GB" dirty="0"/>
              <a:t>. </a:t>
            </a:r>
          </a:p>
          <a:p>
            <a:pPr defTabSz="914385" fontAlgn="t">
              <a:defRPr/>
            </a:pPr>
            <a:endParaRPr lang="en-GB" dirty="0"/>
          </a:p>
          <a:p>
            <a:pPr defTabSz="914385" fontAlgn="t">
              <a:defRPr/>
            </a:pPr>
            <a:r>
              <a:rPr lang="en-GB" dirty="0"/>
              <a:t>Mae </a:t>
            </a:r>
            <a:r>
              <a:rPr lang="en-GB" dirty="0" err="1"/>
              <a:t>mewnforio</a:t>
            </a:r>
            <a:r>
              <a:rPr lang="en-GB" dirty="0"/>
              <a:t> </a:t>
            </a:r>
            <a:r>
              <a:rPr lang="en-GB" dirty="0" err="1"/>
              <a:t>coed</a:t>
            </a:r>
            <a:r>
              <a:rPr lang="en-GB" dirty="0"/>
              <a:t> o </a:t>
            </a:r>
            <a:r>
              <a:rPr lang="en-GB" dirty="0" err="1"/>
              <a:t>dramor</a:t>
            </a:r>
            <a:r>
              <a:rPr lang="en-GB" dirty="0"/>
              <a:t> yn </a:t>
            </a:r>
            <a:r>
              <a:rPr lang="en-GB" dirty="0" err="1"/>
              <a:t>cynyddu</a:t>
            </a:r>
            <a:r>
              <a:rPr lang="en-GB" dirty="0"/>
              <a:t> </a:t>
            </a:r>
            <a:r>
              <a:rPr lang="en-GB" dirty="0" err="1"/>
              <a:t>peryglon</a:t>
            </a:r>
            <a:r>
              <a:rPr lang="en-GB" dirty="0"/>
              <a:t> o </a:t>
            </a:r>
            <a:r>
              <a:rPr lang="en-GB" dirty="0" err="1"/>
              <a:t>fioddiogelwch</a:t>
            </a:r>
            <a:r>
              <a:rPr lang="en-GB" dirty="0"/>
              <a:t> (</a:t>
            </a:r>
            <a:r>
              <a:rPr lang="en-GB" dirty="0" err="1"/>
              <a:t>perygl</a:t>
            </a:r>
            <a:r>
              <a:rPr lang="en-GB" dirty="0"/>
              <a:t> </a:t>
            </a:r>
            <a:r>
              <a:rPr lang="en-GB" dirty="0" err="1"/>
              <a:t>lledaenu</a:t>
            </a:r>
            <a:r>
              <a:rPr lang="en-GB" dirty="0"/>
              <a:t> </a:t>
            </a:r>
            <a:r>
              <a:rPr lang="en-GB" dirty="0" err="1"/>
              <a:t>clefydau</a:t>
            </a:r>
            <a:r>
              <a:rPr lang="en-GB" dirty="0"/>
              <a:t> </a:t>
            </a:r>
            <a:r>
              <a:rPr lang="en-GB" dirty="0" err="1"/>
              <a:t>heintus</a:t>
            </a:r>
            <a:r>
              <a:rPr lang="en-GB" dirty="0"/>
              <a:t>) – </a:t>
            </a:r>
            <a:r>
              <a:rPr lang="en-GB" dirty="0" err="1"/>
              <a:t>er</a:t>
            </a:r>
            <a:r>
              <a:rPr lang="en-GB" dirty="0"/>
              <a:t> </a:t>
            </a:r>
            <a:r>
              <a:rPr lang="en-GB" dirty="0" err="1"/>
              <a:t>enghraifft</a:t>
            </a:r>
            <a:r>
              <a:rPr lang="en-GB" dirty="0"/>
              <a:t>, y </a:t>
            </a:r>
            <a:r>
              <a:rPr lang="en-GB" dirty="0" err="1"/>
              <a:t>daeth</a:t>
            </a:r>
            <a:r>
              <a:rPr lang="en-GB" dirty="0"/>
              <a:t> y </a:t>
            </a:r>
            <a:r>
              <a:rPr lang="en-GB" dirty="0" err="1"/>
              <a:t>ffwng</a:t>
            </a:r>
            <a:r>
              <a:rPr lang="en-GB" dirty="0"/>
              <a:t> </a:t>
            </a:r>
            <a:r>
              <a:rPr lang="en-GB" dirty="0" err="1"/>
              <a:t>coeden</a:t>
            </a:r>
            <a:r>
              <a:rPr lang="en-GB" dirty="0"/>
              <a:t> Ash Dieback (</a:t>
            </a:r>
            <a:r>
              <a:rPr lang="en-GB" dirty="0" err="1"/>
              <a:t>Chalara</a:t>
            </a:r>
            <a:r>
              <a:rPr lang="en-GB" dirty="0"/>
              <a:t> </a:t>
            </a:r>
            <a:r>
              <a:rPr lang="en-GB" dirty="0" err="1"/>
              <a:t>fraxinea</a:t>
            </a:r>
            <a:r>
              <a:rPr lang="en-GB" dirty="0"/>
              <a:t>) </a:t>
            </a:r>
            <a:r>
              <a:rPr lang="en-GB" dirty="0" err="1"/>
              <a:t>i’r</a:t>
            </a:r>
            <a:r>
              <a:rPr lang="en-GB" dirty="0"/>
              <a:t> DU ar </a:t>
            </a:r>
            <a:r>
              <a:rPr lang="en-GB" dirty="0" err="1"/>
              <a:t>goed</a:t>
            </a:r>
            <a:r>
              <a:rPr lang="en-GB" dirty="0"/>
              <a:t> a </a:t>
            </a:r>
            <a:r>
              <a:rPr lang="en-GB" dirty="0" err="1"/>
              <a:t>fewnforiwyd</a:t>
            </a:r>
            <a:r>
              <a:rPr lang="en-GB" dirty="0"/>
              <a:t> o </a:t>
            </a:r>
            <a:r>
              <a:rPr lang="en-GB" dirty="0" err="1"/>
              <a:t>Ewrop</a:t>
            </a:r>
            <a:r>
              <a:rPr lang="en-GB" dirty="0"/>
              <a:t>. </a:t>
            </a:r>
          </a:p>
          <a:p>
            <a:pPr fontAlgn="t"/>
            <a:endParaRPr lang="en-GB" dirty="0"/>
          </a:p>
          <a:p>
            <a:pPr fontAlgn="t"/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3DDEC-5940-4676-957C-C087F04EA5B1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956253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85">
              <a:defRPr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3DDEC-5940-4676-957C-C087F04EA5B1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24491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3DDEC-5940-4676-957C-C087F04EA5B1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40618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85">
              <a:defRPr/>
            </a:pPr>
            <a:r>
              <a:rPr lang="en-GB" dirty="0" err="1"/>
              <a:t>Hedyn</a:t>
            </a:r>
            <a:r>
              <a:rPr lang="en-GB" dirty="0"/>
              <a:t> y </a:t>
            </a:r>
            <a:r>
              <a:rPr lang="en-GB" dirty="0" err="1"/>
              <a:t>dderwen</a:t>
            </a:r>
            <a:r>
              <a:rPr lang="en-GB" dirty="0"/>
              <a:t> </a:t>
            </a:r>
            <a:r>
              <a:rPr lang="en-GB" dirty="0" err="1"/>
              <a:t>wedi</a:t>
            </a:r>
            <a:r>
              <a:rPr lang="en-GB" dirty="0"/>
              <a:t> </a:t>
            </a:r>
            <a:r>
              <a:rPr lang="en-GB" dirty="0" err="1"/>
              <a:t>ei</a:t>
            </a:r>
            <a:r>
              <a:rPr lang="en-GB" dirty="0"/>
              <a:t> </a:t>
            </a:r>
            <a:r>
              <a:rPr lang="en-GB" dirty="0" err="1"/>
              <a:t>aeddfedu</a:t>
            </a:r>
            <a:r>
              <a:rPr lang="en-GB" dirty="0"/>
              <a:t> </a:t>
            </a:r>
            <a:r>
              <a:rPr lang="en-GB" dirty="0" err="1"/>
              <a:t>yw’r</a:t>
            </a:r>
            <a:r>
              <a:rPr lang="en-GB" dirty="0"/>
              <a:t> </a:t>
            </a:r>
            <a:r>
              <a:rPr lang="en-GB" dirty="0" err="1"/>
              <a:t>fesen</a:t>
            </a:r>
            <a:r>
              <a:rPr lang="en-GB" dirty="0"/>
              <a:t> ac </a:t>
            </a:r>
            <a:r>
              <a:rPr lang="en-GB" dirty="0" err="1"/>
              <a:t>mae’n</a:t>
            </a:r>
            <a:r>
              <a:rPr lang="en-GB" dirty="0"/>
              <a:t> </a:t>
            </a:r>
            <a:r>
              <a:rPr lang="en-GB" dirty="0" err="1"/>
              <a:t>edrych</a:t>
            </a:r>
            <a:r>
              <a:rPr lang="en-GB" dirty="0"/>
              <a:t> </a:t>
            </a:r>
            <a:r>
              <a:rPr lang="en-GB" dirty="0" err="1"/>
              <a:t>fel</a:t>
            </a:r>
            <a:r>
              <a:rPr lang="en-GB" dirty="0"/>
              <a:t> </a:t>
            </a:r>
            <a:r>
              <a:rPr lang="en-GB" dirty="0" err="1"/>
              <a:t>ŵy</a:t>
            </a:r>
            <a:r>
              <a:rPr lang="en-GB" dirty="0"/>
              <a:t> </a:t>
            </a:r>
            <a:r>
              <a:rPr lang="en-GB" dirty="0" err="1"/>
              <a:t>mewn</a:t>
            </a:r>
            <a:r>
              <a:rPr lang="en-GB" dirty="0"/>
              <a:t> </a:t>
            </a:r>
            <a:r>
              <a:rPr lang="en-GB" dirty="0" err="1"/>
              <a:t>cwpan</a:t>
            </a:r>
            <a:r>
              <a:rPr lang="en-GB" dirty="0"/>
              <a:t>. Mae </a:t>
            </a:r>
            <a:r>
              <a:rPr lang="en-GB" dirty="0" err="1"/>
              <a:t>mes</a:t>
            </a:r>
            <a:r>
              <a:rPr lang="en-GB" dirty="0"/>
              <a:t> </a:t>
            </a:r>
            <a:r>
              <a:rPr lang="en-GB" dirty="0" err="1"/>
              <a:t>ifanc</a:t>
            </a:r>
            <a:r>
              <a:rPr lang="en-GB" dirty="0"/>
              <a:t> yn </a:t>
            </a:r>
            <a:r>
              <a:rPr lang="en-GB" dirty="0" err="1"/>
              <a:t>wyrdd</a:t>
            </a:r>
            <a:r>
              <a:rPr lang="en-GB" dirty="0"/>
              <a:t> ac yn </a:t>
            </a:r>
            <a:r>
              <a:rPr lang="en-GB" dirty="0" err="1"/>
              <a:t>troi’n</a:t>
            </a:r>
            <a:r>
              <a:rPr lang="en-GB" dirty="0"/>
              <a:t> frown pan </a:t>
            </a:r>
            <a:r>
              <a:rPr lang="en-GB" dirty="0" err="1"/>
              <a:t>fyddant</a:t>
            </a:r>
            <a:r>
              <a:rPr lang="en-GB" dirty="0"/>
              <a:t> </a:t>
            </a:r>
            <a:r>
              <a:rPr lang="en-GB" dirty="0" err="1"/>
              <a:t>wedi</a:t>
            </a:r>
            <a:r>
              <a:rPr lang="en-GB" dirty="0"/>
              <a:t> </a:t>
            </a:r>
            <a:r>
              <a:rPr lang="en-GB" dirty="0" err="1"/>
              <a:t>aeddfedu’n</a:t>
            </a:r>
            <a:r>
              <a:rPr lang="en-GB" dirty="0"/>
              <a:t> </a:t>
            </a:r>
            <a:r>
              <a:rPr lang="en-GB" dirty="0" err="1"/>
              <a:t>llawn</a:t>
            </a:r>
            <a:r>
              <a:rPr lang="en-GB" dirty="0"/>
              <a:t>. </a:t>
            </a:r>
          </a:p>
          <a:p>
            <a:pPr defTabSz="914385">
              <a:defRPr/>
            </a:pPr>
            <a:endParaRPr lang="en-GB" dirty="0"/>
          </a:p>
          <a:p>
            <a:pPr defTabSz="914385">
              <a:defRPr/>
            </a:pPr>
            <a:r>
              <a:rPr lang="en-GB" dirty="0"/>
              <a:t>Mae </a:t>
            </a:r>
            <a:r>
              <a:rPr lang="en-GB" dirty="0" err="1"/>
              <a:t>mes</a:t>
            </a:r>
            <a:r>
              <a:rPr lang="en-GB" dirty="0"/>
              <a:t> yn </a:t>
            </a:r>
            <a:r>
              <a:rPr lang="en-GB" dirty="0" err="1"/>
              <a:t>hadau</a:t>
            </a:r>
            <a:r>
              <a:rPr lang="en-GB" dirty="0"/>
              <a:t> </a:t>
            </a:r>
            <a:r>
              <a:rPr lang="en-GB" dirty="0" err="1"/>
              <a:t>trwm</a:t>
            </a:r>
            <a:r>
              <a:rPr lang="en-GB" dirty="0"/>
              <a:t> ac </a:t>
            </a:r>
            <a:r>
              <a:rPr lang="en-GB" dirty="0" err="1"/>
              <a:t>mae</a:t>
            </a:r>
            <a:r>
              <a:rPr lang="en-GB" dirty="0"/>
              <a:t> </a:t>
            </a:r>
            <a:r>
              <a:rPr lang="en-GB" dirty="0" err="1"/>
              <a:t>ganddyn</a:t>
            </a:r>
            <a:r>
              <a:rPr lang="en-GB" dirty="0"/>
              <a:t> </a:t>
            </a:r>
            <a:r>
              <a:rPr lang="en-GB" dirty="0" err="1"/>
              <a:t>nhw</a:t>
            </a:r>
            <a:r>
              <a:rPr lang="en-GB" dirty="0"/>
              <a:t> </a:t>
            </a:r>
            <a:r>
              <a:rPr lang="en-GB" dirty="0" err="1"/>
              <a:t>storau</a:t>
            </a:r>
            <a:r>
              <a:rPr lang="en-GB" dirty="0"/>
              <a:t> </a:t>
            </a:r>
            <a:r>
              <a:rPr lang="en-GB" dirty="0" err="1"/>
              <a:t>mawr</a:t>
            </a:r>
            <a:r>
              <a:rPr lang="en-GB" dirty="0"/>
              <a:t> o </a:t>
            </a:r>
            <a:r>
              <a:rPr lang="en-GB" dirty="0" err="1"/>
              <a:t>egni</a:t>
            </a:r>
            <a:r>
              <a:rPr lang="en-GB" dirty="0"/>
              <a:t> </a:t>
            </a:r>
            <a:r>
              <a:rPr lang="en-GB" dirty="0" err="1"/>
              <a:t>sy’n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galluogi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dreulio</a:t>
            </a:r>
            <a:r>
              <a:rPr lang="en-GB" dirty="0"/>
              <a:t> </a:t>
            </a:r>
            <a:r>
              <a:rPr lang="en-GB" dirty="0" err="1"/>
              <a:t>amser</a:t>
            </a:r>
            <a:r>
              <a:rPr lang="en-GB" dirty="0"/>
              <a:t> yn </a:t>
            </a:r>
            <a:r>
              <a:rPr lang="en-GB" dirty="0" err="1"/>
              <a:t>sefydlu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hunain</a:t>
            </a:r>
            <a:r>
              <a:rPr lang="en-GB" dirty="0"/>
              <a:t> yn </a:t>
            </a:r>
            <a:r>
              <a:rPr lang="en-GB" dirty="0" err="1"/>
              <a:t>dda</a:t>
            </a:r>
            <a:r>
              <a:rPr lang="en-GB" dirty="0"/>
              <a:t> ac yn </a:t>
            </a:r>
            <a:r>
              <a:rPr lang="en-GB" dirty="0" err="1"/>
              <a:t>rhoi</a:t>
            </a:r>
            <a:r>
              <a:rPr lang="en-GB" dirty="0"/>
              <a:t> </a:t>
            </a:r>
            <a:r>
              <a:rPr lang="en-GB" dirty="0" err="1"/>
              <a:t>cyfle</a:t>
            </a:r>
            <a:r>
              <a:rPr lang="en-GB" dirty="0"/>
              <a:t> </a:t>
            </a:r>
            <a:r>
              <a:rPr lang="en-GB" dirty="0" err="1"/>
              <a:t>gwell</a:t>
            </a:r>
            <a:r>
              <a:rPr lang="en-GB" dirty="0"/>
              <a:t> </a:t>
            </a:r>
            <a:r>
              <a:rPr lang="en-GB" dirty="0" err="1"/>
              <a:t>iddyn</a:t>
            </a:r>
            <a:r>
              <a:rPr lang="en-GB" dirty="0"/>
              <a:t> </a:t>
            </a:r>
            <a:r>
              <a:rPr lang="en-GB" dirty="0" err="1"/>
              <a:t>nhw</a:t>
            </a:r>
            <a:r>
              <a:rPr lang="en-GB" dirty="0"/>
              <a:t> </a:t>
            </a:r>
            <a:r>
              <a:rPr lang="en-GB" dirty="0" err="1"/>
              <a:t>oroesi</a:t>
            </a:r>
            <a:r>
              <a:rPr lang="en-GB" dirty="0"/>
              <a:t> </a:t>
            </a:r>
            <a:r>
              <a:rPr lang="en-GB" dirty="0" err="1"/>
              <a:t>nes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bod yn </a:t>
            </a:r>
            <a:r>
              <a:rPr lang="en-GB" dirty="0" err="1"/>
              <a:t>aeddfedu</a:t>
            </a:r>
            <a:r>
              <a:rPr lang="en-GB" dirty="0"/>
              <a:t>.  Mae </a:t>
            </a:r>
            <a:r>
              <a:rPr lang="en-GB" dirty="0" err="1"/>
              <a:t>maint</a:t>
            </a:r>
            <a:r>
              <a:rPr lang="en-GB" dirty="0"/>
              <a:t> yn </a:t>
            </a:r>
            <a:r>
              <a:rPr lang="en-GB" dirty="0" err="1"/>
              <a:t>bwysig</a:t>
            </a:r>
            <a:r>
              <a:rPr lang="en-GB" dirty="0"/>
              <a:t>; </a:t>
            </a:r>
            <a:r>
              <a:rPr lang="en-GB" dirty="0" err="1"/>
              <a:t>credir</a:t>
            </a:r>
            <a:r>
              <a:rPr lang="en-GB" dirty="0"/>
              <a:t> bod </a:t>
            </a:r>
            <a:r>
              <a:rPr lang="en-GB" dirty="0" err="1"/>
              <a:t>mes</a:t>
            </a:r>
            <a:r>
              <a:rPr lang="en-GB" dirty="0"/>
              <a:t> </a:t>
            </a:r>
            <a:r>
              <a:rPr lang="en-GB" dirty="0" err="1"/>
              <a:t>mwy</a:t>
            </a:r>
            <a:r>
              <a:rPr lang="en-GB" dirty="0"/>
              <a:t> o faint yn </a:t>
            </a:r>
            <a:r>
              <a:rPr lang="en-GB" dirty="0" err="1"/>
              <a:t>arwain</a:t>
            </a:r>
            <a:r>
              <a:rPr lang="en-GB" dirty="0"/>
              <a:t> at </a:t>
            </a:r>
            <a:r>
              <a:rPr lang="en-GB" dirty="0" err="1"/>
              <a:t>goed</a:t>
            </a:r>
            <a:r>
              <a:rPr lang="en-GB" dirty="0"/>
              <a:t> </a:t>
            </a:r>
            <a:r>
              <a:rPr lang="en-GB" dirty="0" err="1"/>
              <a:t>ifanc</a:t>
            </a:r>
            <a:r>
              <a:rPr lang="en-GB" dirty="0"/>
              <a:t> </a:t>
            </a:r>
            <a:r>
              <a:rPr lang="en-GB" dirty="0" err="1"/>
              <a:t>mwy</a:t>
            </a:r>
            <a:r>
              <a:rPr lang="en-GB" dirty="0"/>
              <a:t> o faint, </a:t>
            </a:r>
            <a:r>
              <a:rPr lang="en-GB" dirty="0" err="1"/>
              <a:t>fodd</a:t>
            </a:r>
            <a:r>
              <a:rPr lang="en-GB" dirty="0"/>
              <a:t> </a:t>
            </a:r>
            <a:r>
              <a:rPr lang="en-GB" dirty="0" err="1"/>
              <a:t>bynnag</a:t>
            </a:r>
            <a:r>
              <a:rPr lang="en-GB" dirty="0"/>
              <a:t> </a:t>
            </a:r>
            <a:r>
              <a:rPr lang="en-GB" dirty="0" err="1"/>
              <a:t>mae’n</a:t>
            </a:r>
            <a:r>
              <a:rPr lang="en-GB" dirty="0"/>
              <a:t> </a:t>
            </a:r>
            <a:r>
              <a:rPr lang="en-GB" dirty="0" err="1"/>
              <a:t>debygol</a:t>
            </a:r>
            <a:r>
              <a:rPr lang="en-GB" dirty="0"/>
              <a:t> o </a:t>
            </a:r>
            <a:r>
              <a:rPr lang="en-GB" dirty="0" err="1"/>
              <a:t>fod</a:t>
            </a:r>
            <a:r>
              <a:rPr lang="en-GB" dirty="0"/>
              <a:t> yn </a:t>
            </a:r>
            <a:r>
              <a:rPr lang="en-GB" dirty="0" err="1"/>
              <a:t>fantais</a:t>
            </a:r>
            <a:r>
              <a:rPr lang="en-GB" dirty="0"/>
              <a:t> </a:t>
            </a:r>
            <a:r>
              <a:rPr lang="en-GB" dirty="0" err="1"/>
              <a:t>gystadleuol</a:t>
            </a:r>
            <a:r>
              <a:rPr lang="en-GB" dirty="0"/>
              <a:t> </a:t>
            </a:r>
            <a:r>
              <a:rPr lang="en-GB" dirty="0" err="1"/>
              <a:t>gynnar</a:t>
            </a:r>
            <a:r>
              <a:rPr lang="en-GB" dirty="0"/>
              <a:t> </a:t>
            </a:r>
            <a:r>
              <a:rPr lang="en-GB" dirty="0" err="1"/>
              <a:t>gan</a:t>
            </a:r>
            <a:r>
              <a:rPr lang="en-GB" dirty="0"/>
              <a:t> </a:t>
            </a:r>
            <a:r>
              <a:rPr lang="en-GB" dirty="0" err="1"/>
              <a:t>fod</a:t>
            </a:r>
            <a:r>
              <a:rPr lang="en-GB" dirty="0"/>
              <a:t> </a:t>
            </a:r>
            <a:r>
              <a:rPr lang="en-GB" dirty="0" err="1"/>
              <a:t>cyfraddau</a:t>
            </a:r>
            <a:r>
              <a:rPr lang="en-GB" dirty="0"/>
              <a:t> </a:t>
            </a:r>
            <a:r>
              <a:rPr lang="en-GB" dirty="0" err="1"/>
              <a:t>twf</a:t>
            </a:r>
            <a:r>
              <a:rPr lang="en-GB" dirty="0"/>
              <a:t> yn </a:t>
            </a:r>
            <a:r>
              <a:rPr lang="en-GB" dirty="0" err="1"/>
              <a:t>cydbwyso</a:t>
            </a:r>
            <a:r>
              <a:rPr lang="en-GB" dirty="0"/>
              <a:t> </a:t>
            </a:r>
            <a:r>
              <a:rPr lang="en-GB" dirty="0" err="1"/>
              <a:t>wrth</a:t>
            </a:r>
            <a:r>
              <a:rPr lang="en-GB" dirty="0"/>
              <a:t> </a:t>
            </a:r>
            <a:r>
              <a:rPr lang="en-GB" dirty="0" err="1"/>
              <a:t>i’r</a:t>
            </a:r>
            <a:r>
              <a:rPr lang="en-GB" dirty="0"/>
              <a:t> </a:t>
            </a:r>
            <a:r>
              <a:rPr lang="en-GB" dirty="0" err="1"/>
              <a:t>coed</a:t>
            </a:r>
            <a:r>
              <a:rPr lang="en-GB" dirty="0"/>
              <a:t> </a:t>
            </a:r>
            <a:r>
              <a:rPr lang="en-GB" dirty="0" err="1"/>
              <a:t>aeddfedu</a:t>
            </a:r>
            <a:r>
              <a:rPr lang="en-GB" dirty="0"/>
              <a:t> ac </a:t>
            </a:r>
            <a:r>
              <a:rPr lang="en-GB" dirty="0" err="1"/>
              <a:t>wynebu</a:t>
            </a:r>
            <a:r>
              <a:rPr lang="en-GB" dirty="0"/>
              <a:t> </a:t>
            </a:r>
            <a:r>
              <a:rPr lang="en-GB" dirty="0" err="1"/>
              <a:t>llai</a:t>
            </a:r>
            <a:r>
              <a:rPr lang="en-GB" dirty="0"/>
              <a:t> o </a:t>
            </a:r>
            <a:r>
              <a:rPr lang="en-GB" dirty="0" err="1"/>
              <a:t>bwysau</a:t>
            </a:r>
            <a:r>
              <a:rPr lang="en-GB" dirty="0"/>
              <a:t>, </a:t>
            </a:r>
            <a:r>
              <a:rPr lang="en-GB" dirty="0" err="1"/>
              <a:t>e.e</a:t>
            </a:r>
            <a:r>
              <a:rPr lang="en-GB" dirty="0"/>
              <a:t>. </a:t>
            </a:r>
            <a:r>
              <a:rPr lang="en-GB" dirty="0" err="1"/>
              <a:t>rhew</a:t>
            </a:r>
            <a:r>
              <a:rPr lang="en-GB" dirty="0"/>
              <a:t>, </a:t>
            </a:r>
            <a:r>
              <a:rPr lang="en-GB" dirty="0" err="1"/>
              <a:t>anifeiliaid</a:t>
            </a:r>
            <a:r>
              <a:rPr lang="en-GB" dirty="0"/>
              <a:t> </a:t>
            </a:r>
            <a:r>
              <a:rPr lang="en-GB" dirty="0" err="1"/>
              <a:t>ysglyfaethus</a:t>
            </a:r>
            <a:r>
              <a:rPr lang="en-GB" dirty="0"/>
              <a:t> a </a:t>
            </a:r>
            <a:r>
              <a:rPr lang="en-GB" dirty="0" err="1"/>
              <a:t>phlanhigion</a:t>
            </a:r>
            <a:r>
              <a:rPr lang="en-GB" dirty="0"/>
              <a:t> </a:t>
            </a:r>
            <a:r>
              <a:rPr lang="en-GB" dirty="0" err="1"/>
              <a:t>sy’n</a:t>
            </a:r>
            <a:r>
              <a:rPr lang="en-GB" dirty="0"/>
              <a:t> </a:t>
            </a:r>
            <a:r>
              <a:rPr lang="en-GB" dirty="0" err="1"/>
              <a:t>cystadlu</a:t>
            </a:r>
            <a:r>
              <a:rPr lang="en-GB" dirty="0"/>
              <a:t> </a:t>
            </a:r>
            <a:r>
              <a:rPr lang="en-GB" dirty="0" err="1"/>
              <a:t>â</a:t>
            </a:r>
            <a:r>
              <a:rPr lang="en-GB" dirty="0"/>
              <a:t> </a:t>
            </a:r>
            <a:r>
              <a:rPr lang="en-GB" dirty="0" err="1"/>
              <a:t>nhw</a:t>
            </a:r>
            <a:r>
              <a:rPr lang="en-GB" dirty="0"/>
              <a:t>. </a:t>
            </a:r>
          </a:p>
          <a:p>
            <a:pPr defTabSz="914385">
              <a:defRPr/>
            </a:pPr>
            <a:endParaRPr lang="en-GB" dirty="0"/>
          </a:p>
          <a:p>
            <a:pPr defTabSz="914385">
              <a:defRPr/>
            </a:pPr>
            <a:r>
              <a:rPr lang="en-GB" dirty="0"/>
              <a:t>Mae </a:t>
            </a:r>
            <a:r>
              <a:rPr lang="en-GB" dirty="0" err="1"/>
              <a:t>dyddiadau</a:t>
            </a:r>
            <a:r>
              <a:rPr lang="en-GB" dirty="0"/>
              <a:t> </a:t>
            </a:r>
            <a:r>
              <a:rPr lang="en-GB" dirty="0" err="1"/>
              <a:t>aeddfedu’n</a:t>
            </a:r>
            <a:r>
              <a:rPr lang="en-GB" dirty="0"/>
              <a:t> </a:t>
            </a:r>
            <a:r>
              <a:rPr lang="en-GB" dirty="0" err="1"/>
              <a:t>amrywio</a:t>
            </a:r>
            <a:r>
              <a:rPr lang="en-GB" dirty="0"/>
              <a:t> o </a:t>
            </a:r>
            <a:r>
              <a:rPr lang="en-GB" dirty="0" err="1"/>
              <a:t>flwyddyn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flwyddyn</a:t>
            </a:r>
            <a:r>
              <a:rPr lang="en-GB" dirty="0"/>
              <a:t> ac o sir </a:t>
            </a:r>
            <a:r>
              <a:rPr lang="en-GB" dirty="0" err="1"/>
              <a:t>i</a:t>
            </a:r>
            <a:r>
              <a:rPr lang="en-GB" dirty="0"/>
              <a:t> sir </a:t>
            </a:r>
            <a:r>
              <a:rPr lang="en-GB" dirty="0" err="1"/>
              <a:t>gymaint</a:t>
            </a:r>
            <a:r>
              <a:rPr lang="en-GB" dirty="0"/>
              <a:t> a </a:t>
            </a:r>
            <a:r>
              <a:rPr lang="en-GB" dirty="0" err="1"/>
              <a:t>thair</a:t>
            </a:r>
            <a:r>
              <a:rPr lang="en-GB" dirty="0"/>
              <a:t> </a:t>
            </a:r>
            <a:r>
              <a:rPr lang="en-GB" dirty="0" err="1"/>
              <a:t>neu</a:t>
            </a:r>
            <a:r>
              <a:rPr lang="en-GB" dirty="0"/>
              <a:t> </a:t>
            </a:r>
            <a:r>
              <a:rPr lang="en-GB" dirty="0" err="1"/>
              <a:t>bedair</a:t>
            </a:r>
            <a:r>
              <a:rPr lang="en-GB" dirty="0"/>
              <a:t> </a:t>
            </a:r>
            <a:r>
              <a:rPr lang="en-GB" dirty="0" err="1"/>
              <a:t>wythnos</a:t>
            </a:r>
            <a:r>
              <a:rPr lang="en-GB" dirty="0"/>
              <a:t>, </a:t>
            </a:r>
            <a:r>
              <a:rPr lang="en-GB" dirty="0" err="1"/>
              <a:t>gan</a:t>
            </a:r>
            <a:r>
              <a:rPr lang="en-GB" dirty="0"/>
              <a:t> </a:t>
            </a:r>
            <a:r>
              <a:rPr lang="en-GB" dirty="0" err="1"/>
              <a:t>ei</a:t>
            </a:r>
            <a:r>
              <a:rPr lang="en-GB" dirty="0"/>
              <a:t> </a:t>
            </a:r>
            <a:r>
              <a:rPr lang="en-GB" dirty="0" err="1"/>
              <a:t>gwneud</a:t>
            </a:r>
            <a:r>
              <a:rPr lang="en-GB" dirty="0"/>
              <a:t> </a:t>
            </a:r>
            <a:r>
              <a:rPr lang="en-GB" dirty="0" err="1"/>
              <a:t>hi’n</a:t>
            </a:r>
            <a:r>
              <a:rPr lang="en-GB" dirty="0"/>
              <a:t> </a:t>
            </a:r>
            <a:r>
              <a:rPr lang="en-GB" dirty="0" err="1"/>
              <a:t>anodd</a:t>
            </a:r>
            <a:r>
              <a:rPr lang="en-GB" dirty="0"/>
              <a:t> </a:t>
            </a:r>
            <a:r>
              <a:rPr lang="en-GB" dirty="0" err="1"/>
              <a:t>cynghori</a:t>
            </a:r>
            <a:r>
              <a:rPr lang="en-GB" dirty="0"/>
              <a:t> </a:t>
            </a:r>
            <a:r>
              <a:rPr lang="en-GB" dirty="0" err="1"/>
              <a:t>ynglŷn</a:t>
            </a:r>
            <a:r>
              <a:rPr lang="en-GB" dirty="0"/>
              <a:t> </a:t>
            </a:r>
            <a:r>
              <a:rPr lang="en-GB" dirty="0" err="1"/>
              <a:t>â</a:t>
            </a:r>
            <a:r>
              <a:rPr lang="en-GB" dirty="0"/>
              <a:t> </a:t>
            </a:r>
            <a:r>
              <a:rPr lang="en-GB" dirty="0" err="1"/>
              <a:t>dyddiadau</a:t>
            </a:r>
            <a:r>
              <a:rPr lang="en-GB" dirty="0"/>
              <a:t> </a:t>
            </a:r>
            <a:r>
              <a:rPr lang="en-GB" dirty="0" err="1"/>
              <a:t>penodol</a:t>
            </a:r>
            <a:r>
              <a:rPr lang="en-GB" dirty="0"/>
              <a:t>. </a:t>
            </a:r>
            <a:r>
              <a:rPr lang="en-GB" dirty="0" err="1"/>
              <a:t>Fodd</a:t>
            </a:r>
            <a:r>
              <a:rPr lang="en-GB" dirty="0"/>
              <a:t> </a:t>
            </a:r>
            <a:r>
              <a:rPr lang="en-GB" dirty="0" err="1"/>
              <a:t>bynnag</a:t>
            </a:r>
            <a:r>
              <a:rPr lang="en-GB" dirty="0"/>
              <a:t> </a:t>
            </a:r>
            <a:r>
              <a:rPr lang="en-GB" dirty="0" err="1"/>
              <a:t>maent</a:t>
            </a:r>
            <a:r>
              <a:rPr lang="en-GB" dirty="0"/>
              <a:t> yn </a:t>
            </a:r>
            <a:r>
              <a:rPr lang="en-GB" dirty="0" err="1"/>
              <a:t>dueddol</a:t>
            </a:r>
            <a:r>
              <a:rPr lang="en-GB" dirty="0"/>
              <a:t> o </a:t>
            </a:r>
            <a:r>
              <a:rPr lang="en-GB" dirty="0" err="1"/>
              <a:t>syrthio</a:t>
            </a:r>
            <a:r>
              <a:rPr lang="en-GB" dirty="0"/>
              <a:t> o </a:t>
            </a:r>
            <a:r>
              <a:rPr lang="en-GB" dirty="0" err="1"/>
              <a:t>ddiwedd</a:t>
            </a:r>
            <a:r>
              <a:rPr lang="en-GB" dirty="0"/>
              <a:t> </a:t>
            </a:r>
            <a:r>
              <a:rPr lang="en-GB" dirty="0" err="1"/>
              <a:t>mis</a:t>
            </a:r>
            <a:r>
              <a:rPr lang="en-GB" dirty="0"/>
              <a:t> </a:t>
            </a:r>
            <a:r>
              <a:rPr lang="en-GB" dirty="0" err="1"/>
              <a:t>Medi</a:t>
            </a:r>
            <a:r>
              <a:rPr lang="en-GB" dirty="0"/>
              <a:t>, yn </a:t>
            </a:r>
            <a:r>
              <a:rPr lang="en-GB" dirty="0" err="1"/>
              <a:t>benodol</a:t>
            </a:r>
            <a:r>
              <a:rPr lang="en-GB" dirty="0"/>
              <a:t> yn </a:t>
            </a:r>
            <a:r>
              <a:rPr lang="en-GB" dirty="0" err="1"/>
              <a:t>ystod</a:t>
            </a:r>
            <a:r>
              <a:rPr lang="en-GB" dirty="0"/>
              <a:t> </a:t>
            </a:r>
            <a:r>
              <a:rPr lang="en-GB" dirty="0" err="1"/>
              <a:t>gwyntoedd</a:t>
            </a:r>
            <a:r>
              <a:rPr lang="en-GB" dirty="0"/>
              <a:t> </a:t>
            </a:r>
            <a:r>
              <a:rPr lang="en-GB" dirty="0" err="1"/>
              <a:t>cryfion</a:t>
            </a:r>
            <a:r>
              <a:rPr lang="en-GB" dirty="0"/>
              <a:t> ac/</a:t>
            </a:r>
            <a:r>
              <a:rPr lang="en-GB" dirty="0" err="1"/>
              <a:t>neu</a:t>
            </a:r>
            <a:r>
              <a:rPr lang="en-GB" dirty="0"/>
              <a:t> ar </a:t>
            </a:r>
            <a:r>
              <a:rPr lang="en-GB" dirty="0" err="1"/>
              <a:t>ôl</a:t>
            </a:r>
            <a:r>
              <a:rPr lang="en-GB" dirty="0"/>
              <a:t> y </a:t>
            </a:r>
            <a:r>
              <a:rPr lang="en-GB" dirty="0" err="1"/>
              <a:t>rhew</a:t>
            </a:r>
            <a:r>
              <a:rPr lang="en-GB" dirty="0"/>
              <a:t> </a:t>
            </a:r>
            <a:r>
              <a:rPr lang="en-GB" dirty="0" err="1"/>
              <a:t>cyntaf</a:t>
            </a:r>
            <a:r>
              <a:rPr lang="en-GB" dirty="0"/>
              <a:t> </a:t>
            </a:r>
            <a:r>
              <a:rPr lang="en-GB" dirty="0" err="1"/>
              <a:t>hyd</a:t>
            </a:r>
            <a:r>
              <a:rPr lang="en-GB" dirty="0"/>
              <a:t> at yr </a:t>
            </a:r>
            <a:r>
              <a:rPr lang="en-GB" dirty="0" err="1"/>
              <a:t>wythnos</a:t>
            </a:r>
            <a:r>
              <a:rPr lang="en-GB" dirty="0"/>
              <a:t> </a:t>
            </a:r>
            <a:r>
              <a:rPr lang="en-GB" dirty="0" err="1"/>
              <a:t>gyntaf</a:t>
            </a:r>
            <a:r>
              <a:rPr lang="en-GB" dirty="0"/>
              <a:t> </a:t>
            </a:r>
            <a:r>
              <a:rPr lang="en-GB" dirty="0" err="1"/>
              <a:t>ym</a:t>
            </a:r>
            <a:r>
              <a:rPr lang="en-GB" dirty="0"/>
              <a:t> </a:t>
            </a:r>
            <a:r>
              <a:rPr lang="en-GB" dirty="0" err="1"/>
              <a:t>mis</a:t>
            </a:r>
            <a:r>
              <a:rPr lang="en-GB" dirty="0"/>
              <a:t> </a:t>
            </a:r>
            <a:r>
              <a:rPr lang="en-GB" dirty="0" err="1"/>
              <a:t>Tachwedd</a:t>
            </a:r>
            <a:r>
              <a:rPr lang="en-GB" dirty="0"/>
              <a:t>. </a:t>
            </a:r>
          </a:p>
          <a:p>
            <a:pPr defTabSz="914385">
              <a:defRPr/>
            </a:pPr>
            <a:endParaRPr lang="en-GB" dirty="0"/>
          </a:p>
          <a:p>
            <a:pPr defTabSz="914385">
              <a:defRPr/>
            </a:pPr>
            <a:r>
              <a:rPr lang="en-GB" dirty="0"/>
              <a:t>Mae </a:t>
            </a:r>
            <a:r>
              <a:rPr lang="en-GB" dirty="0" err="1"/>
              <a:t>angen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gasglwyr</a:t>
            </a:r>
            <a:r>
              <a:rPr lang="en-GB" dirty="0"/>
              <a:t> </a:t>
            </a:r>
            <a:r>
              <a:rPr lang="en-GB" dirty="0" err="1"/>
              <a:t>gadw</a:t>
            </a:r>
            <a:r>
              <a:rPr lang="en-GB" dirty="0"/>
              <a:t> </a:t>
            </a:r>
            <a:r>
              <a:rPr lang="en-GB" dirty="0" err="1"/>
              <a:t>llygad</a:t>
            </a:r>
            <a:r>
              <a:rPr lang="en-GB" dirty="0"/>
              <a:t> </a:t>
            </a:r>
            <a:r>
              <a:rPr lang="en-GB" dirty="0" err="1"/>
              <a:t>barcud</a:t>
            </a:r>
            <a:r>
              <a:rPr lang="en-GB" dirty="0"/>
              <a:t> ar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coed</a:t>
            </a:r>
            <a:r>
              <a:rPr lang="en-GB" dirty="0"/>
              <a:t> – pan </a:t>
            </a:r>
            <a:r>
              <a:rPr lang="en-GB" dirty="0" err="1"/>
              <a:t>fydd</a:t>
            </a:r>
            <a:r>
              <a:rPr lang="en-GB" dirty="0"/>
              <a:t> yr </a:t>
            </a:r>
            <a:r>
              <a:rPr lang="en-GB" dirty="0" err="1"/>
              <a:t>aer</a:t>
            </a:r>
            <a:r>
              <a:rPr lang="en-GB" dirty="0"/>
              <a:t> </a:t>
            </a:r>
            <a:r>
              <a:rPr lang="en-GB" dirty="0" err="1"/>
              <a:t>oer</a:t>
            </a:r>
            <a:r>
              <a:rPr lang="en-GB" dirty="0"/>
              <a:t> yn </a:t>
            </a:r>
            <a:r>
              <a:rPr lang="en-GB" dirty="0" err="1"/>
              <a:t>cyrraedd</a:t>
            </a:r>
            <a:r>
              <a:rPr lang="en-GB" dirty="0"/>
              <a:t>, </a:t>
            </a:r>
            <a:r>
              <a:rPr lang="en-GB" dirty="0" err="1"/>
              <a:t>bydd</a:t>
            </a:r>
            <a:r>
              <a:rPr lang="en-GB" dirty="0"/>
              <a:t> y </a:t>
            </a:r>
            <a:r>
              <a:rPr lang="en-GB" dirty="0" err="1"/>
              <a:t>mes</a:t>
            </a:r>
            <a:r>
              <a:rPr lang="en-GB" dirty="0"/>
              <a:t> yn </a:t>
            </a:r>
            <a:r>
              <a:rPr lang="en-GB" dirty="0" err="1"/>
              <a:t>dechrau</a:t>
            </a:r>
            <a:r>
              <a:rPr lang="en-GB" dirty="0"/>
              <a:t> </a:t>
            </a:r>
            <a:r>
              <a:rPr lang="en-GB" dirty="0" err="1"/>
              <a:t>syrthio</a:t>
            </a:r>
            <a:r>
              <a:rPr lang="en-GB" dirty="0"/>
              <a:t>. </a:t>
            </a:r>
            <a:r>
              <a:rPr lang="en-GB" dirty="0" err="1"/>
              <a:t>Dylid</a:t>
            </a:r>
            <a:r>
              <a:rPr lang="en-GB" dirty="0"/>
              <a:t> </a:t>
            </a:r>
            <a:r>
              <a:rPr lang="en-GB" dirty="0" err="1"/>
              <a:t>cael</a:t>
            </a:r>
            <a:r>
              <a:rPr lang="en-GB" dirty="0"/>
              <a:t> </a:t>
            </a:r>
            <a:r>
              <a:rPr lang="en-GB" dirty="0" err="1"/>
              <a:t>gwared</a:t>
            </a:r>
            <a:r>
              <a:rPr lang="en-GB" dirty="0"/>
              <a:t> ar y </a:t>
            </a:r>
            <a:r>
              <a:rPr lang="en-GB" dirty="0" err="1"/>
              <a:t>mes</a:t>
            </a:r>
            <a:r>
              <a:rPr lang="en-GB" dirty="0"/>
              <a:t> </a:t>
            </a:r>
            <a:r>
              <a:rPr lang="en-GB" dirty="0" err="1"/>
              <a:t>cyntaf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syrthio</a:t>
            </a:r>
            <a:r>
              <a:rPr lang="en-GB" dirty="0"/>
              <a:t> </a:t>
            </a:r>
            <a:r>
              <a:rPr lang="en-GB" dirty="0" err="1"/>
              <a:t>gan</a:t>
            </a:r>
            <a:r>
              <a:rPr lang="en-GB" dirty="0"/>
              <a:t> </a:t>
            </a:r>
            <a:r>
              <a:rPr lang="en-GB" dirty="0" err="1"/>
              <a:t>nad</a:t>
            </a:r>
            <a:r>
              <a:rPr lang="en-GB" dirty="0"/>
              <a:t> </a:t>
            </a:r>
            <a:r>
              <a:rPr lang="en-GB" dirty="0" err="1"/>
              <a:t>ydynt</a:t>
            </a:r>
            <a:r>
              <a:rPr lang="en-GB" dirty="0"/>
              <a:t> </a:t>
            </a:r>
            <a:r>
              <a:rPr lang="en-GB" dirty="0" err="1"/>
              <a:t>wedi</a:t>
            </a:r>
            <a:r>
              <a:rPr lang="en-GB" dirty="0"/>
              <a:t> </a:t>
            </a:r>
            <a:r>
              <a:rPr lang="en-GB" dirty="0" err="1"/>
              <a:t>llwyr</a:t>
            </a:r>
            <a:r>
              <a:rPr lang="en-GB" dirty="0"/>
              <a:t> </a:t>
            </a:r>
            <a:r>
              <a:rPr lang="en-GB" dirty="0" err="1"/>
              <a:t>aeddfedu</a:t>
            </a:r>
            <a:r>
              <a:rPr lang="en-GB" dirty="0"/>
              <a:t> – </a:t>
            </a:r>
            <a:r>
              <a:rPr lang="en-GB" dirty="0" err="1"/>
              <a:t>mae’r</a:t>
            </a:r>
            <a:r>
              <a:rPr lang="en-GB" dirty="0"/>
              <a:t> </a:t>
            </a:r>
            <a:r>
              <a:rPr lang="en-GB" dirty="0" err="1"/>
              <a:t>rhain</a:t>
            </a:r>
            <a:r>
              <a:rPr lang="en-GB" dirty="0"/>
              <a:t> yn </a:t>
            </a:r>
            <a:r>
              <a:rPr lang="en-GB" dirty="0" err="1"/>
              <a:t>aml</a:t>
            </a:r>
            <a:r>
              <a:rPr lang="en-GB" dirty="0"/>
              <a:t> yn </a:t>
            </a:r>
            <a:r>
              <a:rPr lang="en-GB" dirty="0" err="1"/>
              <a:t>syrthio</a:t>
            </a:r>
            <a:r>
              <a:rPr lang="en-GB" dirty="0"/>
              <a:t> yn </a:t>
            </a:r>
            <a:r>
              <a:rPr lang="en-GB" dirty="0" err="1"/>
              <a:t>sgil</a:t>
            </a:r>
            <a:r>
              <a:rPr lang="en-GB" dirty="0"/>
              <a:t> </a:t>
            </a:r>
            <a:r>
              <a:rPr lang="en-GB" dirty="0" err="1"/>
              <a:t>gwyntoedd</a:t>
            </a:r>
            <a:r>
              <a:rPr lang="en-GB" dirty="0"/>
              <a:t> </a:t>
            </a:r>
            <a:r>
              <a:rPr lang="en-GB" dirty="0" err="1"/>
              <a:t>cyntaf</a:t>
            </a:r>
            <a:r>
              <a:rPr lang="en-GB" dirty="0"/>
              <a:t> yr </a:t>
            </a:r>
            <a:r>
              <a:rPr lang="en-GB" dirty="0" err="1"/>
              <a:t>hydref</a:t>
            </a:r>
            <a:r>
              <a:rPr lang="en-GB" dirty="0"/>
              <a:t>. </a:t>
            </a:r>
            <a:r>
              <a:rPr lang="en-GB" dirty="0" err="1"/>
              <a:t>Mae’r</a:t>
            </a:r>
            <a:r>
              <a:rPr lang="en-GB" dirty="0"/>
              <a:t> </a:t>
            </a:r>
            <a:r>
              <a:rPr lang="en-GB" dirty="0" err="1"/>
              <a:t>prif</a:t>
            </a:r>
            <a:r>
              <a:rPr lang="en-GB" dirty="0"/>
              <a:t> </a:t>
            </a:r>
            <a:r>
              <a:rPr lang="en-GB" dirty="0" err="1"/>
              <a:t>gwymp</a:t>
            </a:r>
            <a:r>
              <a:rPr lang="en-GB" dirty="0"/>
              <a:t> yn </a:t>
            </a:r>
            <a:r>
              <a:rPr lang="en-GB" dirty="0" err="1"/>
              <a:t>digwydd</a:t>
            </a:r>
            <a:r>
              <a:rPr lang="en-GB" dirty="0"/>
              <a:t> </a:t>
            </a:r>
            <a:r>
              <a:rPr lang="en-GB" dirty="0" err="1"/>
              <a:t>rhyw</a:t>
            </a:r>
            <a:r>
              <a:rPr lang="en-GB" dirty="0"/>
              <a:t> </a:t>
            </a:r>
            <a:r>
              <a:rPr lang="en-GB" dirty="0" err="1"/>
              <a:t>bythefnos</a:t>
            </a:r>
            <a:r>
              <a:rPr lang="en-GB" dirty="0"/>
              <a:t> yn </a:t>
            </a:r>
            <a:r>
              <a:rPr lang="en-GB" dirty="0" err="1"/>
              <a:t>ddiweddarach</a:t>
            </a:r>
            <a:r>
              <a:rPr lang="en-GB" dirty="0"/>
              <a:t>. </a:t>
            </a:r>
          </a:p>
          <a:p>
            <a:pPr defTabSz="914385">
              <a:defRPr/>
            </a:pPr>
            <a:endParaRPr lang="en-GB" dirty="0"/>
          </a:p>
          <a:p>
            <a:pPr defTabSz="914385">
              <a:defRPr/>
            </a:pPr>
            <a:r>
              <a:rPr lang="en-GB" dirty="0"/>
              <a:t>Mae </a:t>
            </a:r>
            <a:r>
              <a:rPr lang="en-GB" dirty="0" err="1"/>
              <a:t>mes</a:t>
            </a:r>
            <a:r>
              <a:rPr lang="en-GB" dirty="0"/>
              <a:t> yn </a:t>
            </a:r>
            <a:r>
              <a:rPr lang="en-GB" dirty="0" err="1"/>
              <a:t>anufudd</a:t>
            </a:r>
            <a:r>
              <a:rPr lang="en-GB" dirty="0"/>
              <a:t>, </a:t>
            </a:r>
            <a:r>
              <a:rPr lang="en-GB" dirty="0" err="1"/>
              <a:t>sy’n</a:t>
            </a:r>
            <a:r>
              <a:rPr lang="en-GB" dirty="0"/>
              <a:t> </a:t>
            </a:r>
            <a:r>
              <a:rPr lang="en-GB" dirty="0" err="1"/>
              <a:t>golygu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bod yn </a:t>
            </a:r>
            <a:r>
              <a:rPr lang="en-GB" dirty="0" err="1"/>
              <a:t>ddarfodus</a:t>
            </a:r>
            <a:r>
              <a:rPr lang="en-GB" dirty="0"/>
              <a:t> </a:t>
            </a:r>
            <a:r>
              <a:rPr lang="en-GB" dirty="0" err="1"/>
              <a:t>iawn</a:t>
            </a:r>
            <a:r>
              <a:rPr lang="en-GB" dirty="0"/>
              <a:t>. </a:t>
            </a:r>
            <a:r>
              <a:rPr lang="en-GB" dirty="0" err="1"/>
              <a:t>Wedi</a:t>
            </a:r>
            <a:r>
              <a:rPr lang="en-GB" dirty="0"/>
              <a:t> </a:t>
            </a:r>
            <a:r>
              <a:rPr lang="en-GB" dirty="0" err="1"/>
              <a:t>iddynt</a:t>
            </a:r>
            <a:r>
              <a:rPr lang="en-GB" dirty="0"/>
              <a:t> </a:t>
            </a:r>
            <a:r>
              <a:rPr lang="en-GB" dirty="0" err="1"/>
              <a:t>syrthio</a:t>
            </a:r>
            <a:r>
              <a:rPr lang="en-GB" dirty="0"/>
              <a:t> </a:t>
            </a:r>
            <a:r>
              <a:rPr lang="en-GB" dirty="0" err="1"/>
              <a:t>oddi</a:t>
            </a:r>
            <a:r>
              <a:rPr lang="en-GB" dirty="0"/>
              <a:t> ar y </a:t>
            </a:r>
            <a:r>
              <a:rPr lang="en-GB" dirty="0" err="1"/>
              <a:t>goeden</a:t>
            </a:r>
            <a:r>
              <a:rPr lang="en-GB" dirty="0"/>
              <a:t> </a:t>
            </a:r>
            <a:r>
              <a:rPr lang="en-GB" dirty="0" err="1"/>
              <a:t>byddant</a:t>
            </a:r>
            <a:r>
              <a:rPr lang="en-GB" dirty="0"/>
              <a:t> </a:t>
            </a:r>
            <a:r>
              <a:rPr lang="en-GB" dirty="0" err="1"/>
              <a:t>naill</a:t>
            </a:r>
            <a:r>
              <a:rPr lang="en-GB" dirty="0"/>
              <a:t> </a:t>
            </a:r>
            <a:r>
              <a:rPr lang="en-GB" dirty="0" err="1"/>
              <a:t>ai</a:t>
            </a:r>
            <a:r>
              <a:rPr lang="en-GB" dirty="0"/>
              <a:t> yn </a:t>
            </a:r>
            <a:r>
              <a:rPr lang="en-GB" dirty="0" err="1"/>
              <a:t>egino</a:t>
            </a:r>
            <a:r>
              <a:rPr lang="en-GB" dirty="0"/>
              <a:t> (</a:t>
            </a:r>
            <a:r>
              <a:rPr lang="en-GB" dirty="0" err="1"/>
              <a:t>fel</a:t>
            </a:r>
            <a:r>
              <a:rPr lang="en-GB" dirty="0"/>
              <a:t> </a:t>
            </a:r>
            <a:r>
              <a:rPr lang="en-GB" dirty="0" err="1"/>
              <a:t>arfer</a:t>
            </a:r>
            <a:r>
              <a:rPr lang="en-GB" dirty="0"/>
              <a:t> 5-15 </a:t>
            </a:r>
            <a:r>
              <a:rPr lang="en-GB" dirty="0" err="1"/>
              <a:t>wythnos</a:t>
            </a:r>
            <a:r>
              <a:rPr lang="en-GB" dirty="0"/>
              <a:t> ar </a:t>
            </a:r>
            <a:r>
              <a:rPr lang="en-GB" dirty="0" err="1"/>
              <a:t>ôl</a:t>
            </a:r>
            <a:r>
              <a:rPr lang="en-GB" dirty="0"/>
              <a:t> </a:t>
            </a:r>
            <a:r>
              <a:rPr lang="en-GB" dirty="0" err="1"/>
              <a:t>syrthio</a:t>
            </a:r>
            <a:r>
              <a:rPr lang="en-GB" dirty="0"/>
              <a:t>), yn </a:t>
            </a:r>
            <a:r>
              <a:rPr lang="en-GB" dirty="0" err="1"/>
              <a:t>cael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bwyta</a:t>
            </a:r>
            <a:r>
              <a:rPr lang="en-GB" dirty="0"/>
              <a:t> </a:t>
            </a:r>
            <a:r>
              <a:rPr lang="en-GB" dirty="0" err="1"/>
              <a:t>neu’n</a:t>
            </a:r>
            <a:r>
              <a:rPr lang="en-GB" dirty="0"/>
              <a:t> </a:t>
            </a:r>
            <a:r>
              <a:rPr lang="en-GB" dirty="0" err="1"/>
              <a:t>dechrau</a:t>
            </a:r>
            <a:r>
              <a:rPr lang="en-GB" dirty="0"/>
              <a:t> </a:t>
            </a:r>
            <a:r>
              <a:rPr lang="en-GB" dirty="0" err="1"/>
              <a:t>sychu</a:t>
            </a:r>
            <a:r>
              <a:rPr lang="en-GB" dirty="0"/>
              <a:t> a </a:t>
            </a:r>
            <a:r>
              <a:rPr lang="en-GB" dirty="0" err="1"/>
              <a:t>marw</a:t>
            </a:r>
            <a:r>
              <a:rPr lang="en-GB" dirty="0"/>
              <a:t>. </a:t>
            </a:r>
            <a:r>
              <a:rPr lang="en-GB" dirty="0" err="1"/>
              <a:t>Er</a:t>
            </a:r>
            <a:r>
              <a:rPr lang="en-GB" dirty="0"/>
              <a:t> </a:t>
            </a:r>
            <a:r>
              <a:rPr lang="en-GB" dirty="0" err="1"/>
              <a:t>mwyn</a:t>
            </a:r>
            <a:r>
              <a:rPr lang="en-GB" dirty="0"/>
              <a:t> </a:t>
            </a:r>
            <a:r>
              <a:rPr lang="en-GB" dirty="0" err="1"/>
              <a:t>rhoi’r</a:t>
            </a:r>
            <a:r>
              <a:rPr lang="en-GB" dirty="0"/>
              <a:t> </a:t>
            </a:r>
            <a:r>
              <a:rPr lang="en-GB" dirty="0" err="1"/>
              <a:t>cyfle</a:t>
            </a:r>
            <a:r>
              <a:rPr lang="en-GB" dirty="0"/>
              <a:t> </a:t>
            </a:r>
            <a:r>
              <a:rPr lang="en-GB" dirty="0" err="1"/>
              <a:t>gorau</a:t>
            </a:r>
            <a:r>
              <a:rPr lang="en-GB" dirty="0"/>
              <a:t> </a:t>
            </a:r>
            <a:r>
              <a:rPr lang="en-GB" dirty="0" err="1"/>
              <a:t>i’r</a:t>
            </a:r>
            <a:r>
              <a:rPr lang="en-GB" dirty="0"/>
              <a:t> </a:t>
            </a:r>
            <a:r>
              <a:rPr lang="en-GB" dirty="0" err="1"/>
              <a:t>Campau</a:t>
            </a:r>
            <a:r>
              <a:rPr lang="en-GB" dirty="0"/>
              <a:t> </a:t>
            </a:r>
            <a:r>
              <a:rPr lang="en-GB" dirty="0" err="1"/>
              <a:t>Mes</a:t>
            </a:r>
            <a:r>
              <a:rPr lang="en-GB" dirty="0"/>
              <a:t> </a:t>
            </a:r>
            <a:r>
              <a:rPr lang="en-GB" dirty="0" err="1"/>
              <a:t>ddatblygu</a:t>
            </a:r>
            <a:r>
              <a:rPr lang="en-GB" dirty="0"/>
              <a:t> o </a:t>
            </a:r>
            <a:r>
              <a:rPr lang="en-GB" dirty="0" err="1"/>
              <a:t>hedyn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goeden</a:t>
            </a:r>
            <a:r>
              <a:rPr lang="en-GB" dirty="0"/>
              <a:t>, </a:t>
            </a:r>
            <a:r>
              <a:rPr lang="en-GB" dirty="0" err="1"/>
              <a:t>dylai</a:t>
            </a:r>
            <a:r>
              <a:rPr lang="en-GB" dirty="0"/>
              <a:t> </a:t>
            </a:r>
            <a:r>
              <a:rPr lang="en-GB" dirty="0" err="1"/>
              <a:t>cynaeafu</a:t>
            </a:r>
            <a:r>
              <a:rPr lang="en-GB" dirty="0"/>
              <a:t> </a:t>
            </a:r>
            <a:r>
              <a:rPr lang="en-GB" dirty="0" err="1"/>
              <a:t>ddigwydd</a:t>
            </a:r>
            <a:r>
              <a:rPr lang="en-GB" dirty="0"/>
              <a:t> cyn </a:t>
            </a:r>
            <a:r>
              <a:rPr lang="en-GB" dirty="0" err="1"/>
              <a:t>gynted</a:t>
            </a:r>
            <a:r>
              <a:rPr lang="en-GB" dirty="0"/>
              <a:t> </a:t>
            </a:r>
            <a:r>
              <a:rPr lang="en-GB" dirty="0" err="1"/>
              <a:t>â</a:t>
            </a:r>
            <a:r>
              <a:rPr lang="en-GB" dirty="0"/>
              <a:t> </a:t>
            </a:r>
            <a:r>
              <a:rPr lang="en-GB" dirty="0" err="1"/>
              <a:t>phosibl</a:t>
            </a:r>
            <a:r>
              <a:rPr lang="en-GB" dirty="0"/>
              <a:t> ar </a:t>
            </a:r>
            <a:r>
              <a:rPr lang="en-GB" dirty="0" err="1"/>
              <a:t>ôl</a:t>
            </a:r>
            <a:r>
              <a:rPr lang="en-GB" dirty="0"/>
              <a:t> y </a:t>
            </a:r>
            <a:r>
              <a:rPr lang="en-GB" dirty="0" err="1"/>
              <a:t>prif</a:t>
            </a:r>
            <a:r>
              <a:rPr lang="en-GB" dirty="0"/>
              <a:t> </a:t>
            </a:r>
            <a:r>
              <a:rPr lang="en-GB" dirty="0" err="1"/>
              <a:t>gwymp</a:t>
            </a:r>
            <a:r>
              <a:rPr lang="en-GB" dirty="0"/>
              <a:t> </a:t>
            </a:r>
            <a:r>
              <a:rPr lang="en-GB" dirty="0" err="1"/>
              <a:t>gan</a:t>
            </a:r>
            <a:r>
              <a:rPr lang="en-GB" dirty="0"/>
              <a:t> y </a:t>
            </a:r>
            <a:r>
              <a:rPr lang="en-GB" dirty="0" err="1"/>
              <a:t>bydd</a:t>
            </a:r>
            <a:r>
              <a:rPr lang="en-GB" dirty="0"/>
              <a:t> y </a:t>
            </a:r>
            <a:r>
              <a:rPr lang="en-GB" dirty="0" err="1"/>
              <a:t>mes</a:t>
            </a:r>
            <a:r>
              <a:rPr lang="en-GB" dirty="0"/>
              <a:t> yn </a:t>
            </a:r>
            <a:r>
              <a:rPr lang="en-GB" dirty="0" err="1"/>
              <a:t>dechrau</a:t>
            </a:r>
            <a:r>
              <a:rPr lang="en-GB" dirty="0"/>
              <a:t> </a:t>
            </a:r>
            <a:r>
              <a:rPr lang="en-GB" dirty="0" err="1"/>
              <a:t>pydru’n</a:t>
            </a:r>
            <a:r>
              <a:rPr lang="en-GB" dirty="0"/>
              <a:t> </a:t>
            </a:r>
            <a:r>
              <a:rPr lang="en-GB" dirty="0" err="1"/>
              <a:t>gyflym</a:t>
            </a:r>
            <a:r>
              <a:rPr lang="en-GB" dirty="0"/>
              <a:t>. Po </a:t>
            </a:r>
            <a:r>
              <a:rPr lang="en-GB" dirty="0" err="1"/>
              <a:t>fwyaf</a:t>
            </a:r>
            <a:r>
              <a:rPr lang="en-GB" dirty="0"/>
              <a:t> </a:t>
            </a:r>
            <a:r>
              <a:rPr lang="en-GB" dirty="0" err="1"/>
              <a:t>hir</a:t>
            </a:r>
            <a:r>
              <a:rPr lang="en-GB" dirty="0"/>
              <a:t> y </a:t>
            </a:r>
            <a:r>
              <a:rPr lang="en-GB" dirty="0" err="1"/>
              <a:t>bydd</a:t>
            </a:r>
            <a:r>
              <a:rPr lang="en-GB" dirty="0"/>
              <a:t> y </a:t>
            </a:r>
            <a:r>
              <a:rPr lang="en-GB" dirty="0" err="1"/>
              <a:t>mes</a:t>
            </a:r>
            <a:r>
              <a:rPr lang="en-GB" dirty="0"/>
              <a:t> ar </a:t>
            </a:r>
            <a:r>
              <a:rPr lang="en-GB" dirty="0" err="1"/>
              <a:t>lawr</a:t>
            </a:r>
            <a:r>
              <a:rPr lang="en-GB" dirty="0"/>
              <a:t> y </a:t>
            </a:r>
            <a:r>
              <a:rPr lang="en-GB" dirty="0" err="1"/>
              <a:t>coetir</a:t>
            </a:r>
            <a:r>
              <a:rPr lang="en-GB" dirty="0"/>
              <a:t>, y </a:t>
            </a:r>
            <a:r>
              <a:rPr lang="en-GB" dirty="0" err="1"/>
              <a:t>cyflymaf</a:t>
            </a:r>
            <a:r>
              <a:rPr lang="en-GB" dirty="0"/>
              <a:t> y </a:t>
            </a:r>
            <a:r>
              <a:rPr lang="en-GB" dirty="0" err="1"/>
              <a:t>byddant</a:t>
            </a:r>
            <a:r>
              <a:rPr lang="en-GB" dirty="0"/>
              <a:t> yn </a:t>
            </a:r>
            <a:r>
              <a:rPr lang="en-GB" dirty="0" err="1"/>
              <a:t>colli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hyfywdra</a:t>
            </a:r>
            <a:r>
              <a:rPr lang="en-GB" dirty="0"/>
              <a:t>. </a:t>
            </a:r>
          </a:p>
          <a:p>
            <a:pPr defTabSz="914385">
              <a:defRPr/>
            </a:pPr>
            <a:endParaRPr lang="en-GB" b="1" dirty="0"/>
          </a:p>
          <a:p>
            <a:pPr defTabSz="914385">
              <a:defRPr/>
            </a:pPr>
            <a:r>
              <a:rPr lang="en-GB" b="1" dirty="0" err="1"/>
              <a:t>Hyfywdra</a:t>
            </a:r>
            <a:r>
              <a:rPr lang="en-GB" b="1" dirty="0"/>
              <a:t> </a:t>
            </a:r>
            <a:r>
              <a:rPr lang="en-GB" b="1" dirty="0" err="1"/>
              <a:t>hedyn</a:t>
            </a:r>
            <a:r>
              <a:rPr lang="en-GB" b="1" dirty="0"/>
              <a:t> </a:t>
            </a:r>
            <a:r>
              <a:rPr lang="en-GB" dirty="0"/>
              <a:t>– Mae </a:t>
            </a:r>
            <a:r>
              <a:rPr lang="en-GB" dirty="0" err="1"/>
              <a:t>hedyn</a:t>
            </a:r>
            <a:r>
              <a:rPr lang="en-GB" dirty="0"/>
              <a:t> </a:t>
            </a:r>
            <a:r>
              <a:rPr lang="en-GB" dirty="0" err="1"/>
              <a:t>hyfyw</a:t>
            </a:r>
            <a:r>
              <a:rPr lang="en-GB" dirty="0"/>
              <a:t> yn un </a:t>
            </a:r>
            <a:r>
              <a:rPr lang="en-GB" dirty="0" err="1"/>
              <a:t>sy’n</a:t>
            </a:r>
            <a:r>
              <a:rPr lang="en-GB" dirty="0"/>
              <a:t> </a:t>
            </a:r>
            <a:r>
              <a:rPr lang="en-GB" dirty="0" err="1"/>
              <a:t>gallu</a:t>
            </a:r>
            <a:r>
              <a:rPr lang="en-GB" dirty="0"/>
              <a:t> </a:t>
            </a:r>
            <a:r>
              <a:rPr lang="en-GB" dirty="0" err="1"/>
              <a:t>egino</a:t>
            </a:r>
            <a:r>
              <a:rPr lang="en-GB" dirty="0"/>
              <a:t> o </a:t>
            </a:r>
            <a:r>
              <a:rPr lang="en-GB" dirty="0" err="1"/>
              <a:t>dan</a:t>
            </a:r>
            <a:r>
              <a:rPr lang="en-GB" dirty="0"/>
              <a:t> </a:t>
            </a:r>
            <a:r>
              <a:rPr lang="en-GB" dirty="0" err="1"/>
              <a:t>amodau</a:t>
            </a:r>
            <a:r>
              <a:rPr lang="en-GB" dirty="0"/>
              <a:t> </a:t>
            </a:r>
            <a:r>
              <a:rPr lang="en-GB" dirty="0" err="1"/>
              <a:t>addas</a:t>
            </a:r>
            <a:r>
              <a:rPr lang="en-GB" dirty="0"/>
              <a:t>.  </a:t>
            </a:r>
          </a:p>
          <a:p>
            <a:pPr defTabSz="914385">
              <a:defRPr/>
            </a:pPr>
            <a:endParaRPr lang="en-GB" dirty="0"/>
          </a:p>
          <a:p>
            <a:r>
              <a:rPr lang="en-GB" dirty="0" err="1"/>
              <a:t>Er</a:t>
            </a:r>
            <a:r>
              <a:rPr lang="en-GB" dirty="0"/>
              <a:t> </a:t>
            </a:r>
            <a:r>
              <a:rPr lang="en-GB" dirty="0" err="1"/>
              <a:t>mwyn</a:t>
            </a:r>
            <a:r>
              <a:rPr lang="en-GB" dirty="0"/>
              <a:t> </a:t>
            </a:r>
            <a:r>
              <a:rPr lang="en-GB" dirty="0" err="1"/>
              <a:t>cynnal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hyfywdra</a:t>
            </a:r>
            <a:r>
              <a:rPr lang="en-GB" dirty="0"/>
              <a:t>, </a:t>
            </a:r>
            <a:r>
              <a:rPr lang="en-GB" dirty="0" err="1"/>
              <a:t>rhaid</a:t>
            </a:r>
            <a:r>
              <a:rPr lang="en-GB" dirty="0"/>
              <a:t> </a:t>
            </a:r>
            <a:r>
              <a:rPr lang="en-GB" dirty="0" err="1"/>
              <a:t>cadw’r</a:t>
            </a:r>
            <a:r>
              <a:rPr lang="en-GB" dirty="0"/>
              <a:t> </a:t>
            </a:r>
            <a:r>
              <a:rPr lang="en-GB" dirty="0" err="1"/>
              <a:t>ffrwythau’n</a:t>
            </a:r>
            <a:r>
              <a:rPr lang="en-GB" dirty="0"/>
              <a:t> </a:t>
            </a:r>
            <a:r>
              <a:rPr lang="en-GB" dirty="0" err="1"/>
              <a:t>oer</a:t>
            </a:r>
            <a:r>
              <a:rPr lang="en-GB" dirty="0"/>
              <a:t> </a:t>
            </a:r>
            <a:r>
              <a:rPr lang="en-GB" dirty="0" err="1"/>
              <a:t>gyda</a:t>
            </a:r>
            <a:r>
              <a:rPr lang="en-GB" dirty="0"/>
              <a:t> </a:t>
            </a:r>
            <a:r>
              <a:rPr lang="en-GB" dirty="0" err="1"/>
              <a:t>chynnwys</a:t>
            </a:r>
            <a:r>
              <a:rPr lang="en-GB" dirty="0"/>
              <a:t> </a:t>
            </a:r>
            <a:r>
              <a:rPr lang="en-GB" dirty="0" err="1"/>
              <a:t>gwlybaniaeth</a:t>
            </a:r>
            <a:r>
              <a:rPr lang="en-GB" dirty="0"/>
              <a:t> </a:t>
            </a:r>
            <a:r>
              <a:rPr lang="en-GB" dirty="0" err="1"/>
              <a:t>uchel</a:t>
            </a:r>
            <a:r>
              <a:rPr lang="en-GB" dirty="0"/>
              <a:t> </a:t>
            </a:r>
            <a:r>
              <a:rPr lang="en-GB" dirty="0" err="1"/>
              <a:t>mewn</a:t>
            </a:r>
            <a:r>
              <a:rPr lang="en-GB" dirty="0"/>
              <a:t> </a:t>
            </a:r>
            <a:r>
              <a:rPr lang="en-GB" dirty="0" err="1"/>
              <a:t>awyrgylch</a:t>
            </a:r>
            <a:r>
              <a:rPr lang="en-GB" dirty="0"/>
              <a:t> </a:t>
            </a:r>
            <a:r>
              <a:rPr lang="en-GB" dirty="0" err="1"/>
              <a:t>lle</a:t>
            </a:r>
            <a:r>
              <a:rPr lang="en-GB" dirty="0"/>
              <a:t> y gallant </a:t>
            </a:r>
            <a:r>
              <a:rPr lang="en-GB" dirty="0" err="1"/>
              <a:t>anadlu</a:t>
            </a:r>
            <a:r>
              <a:rPr lang="en-GB" dirty="0"/>
              <a:t>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3DDEC-5940-4676-957C-C087F04EA5B1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386339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85">
              <a:defRPr/>
            </a:pPr>
            <a:r>
              <a:rPr lang="en-GB" dirty="0"/>
              <a:t>Pan </a:t>
            </a:r>
            <a:r>
              <a:rPr lang="en-GB" dirty="0" err="1"/>
              <a:t>fydd</a:t>
            </a:r>
            <a:r>
              <a:rPr lang="en-GB" dirty="0"/>
              <a:t> CNC yn </a:t>
            </a:r>
            <a:r>
              <a:rPr lang="en-GB" dirty="0" err="1"/>
              <a:t>derbyn</a:t>
            </a:r>
            <a:r>
              <a:rPr lang="en-GB" dirty="0"/>
              <a:t> </a:t>
            </a:r>
            <a:r>
              <a:rPr lang="en-GB" dirty="0" err="1"/>
              <a:t>mes</a:t>
            </a:r>
            <a:r>
              <a:rPr lang="en-GB" dirty="0"/>
              <a:t> o </a:t>
            </a:r>
            <a:r>
              <a:rPr lang="en-GB" dirty="0" err="1"/>
              <a:t>grwpiau</a:t>
            </a:r>
            <a:r>
              <a:rPr lang="en-GB" dirty="0"/>
              <a:t> </a:t>
            </a:r>
            <a:r>
              <a:rPr lang="en-GB" dirty="0" err="1"/>
              <a:t>addysg</a:t>
            </a:r>
            <a:r>
              <a:rPr lang="en-GB" dirty="0"/>
              <a:t>, </a:t>
            </a:r>
            <a:r>
              <a:rPr lang="en-GB" dirty="0" err="1"/>
              <a:t>maent</a:t>
            </a:r>
            <a:r>
              <a:rPr lang="en-GB" dirty="0"/>
              <a:t> yn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cludo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 </a:t>
            </a:r>
            <a:r>
              <a:rPr lang="en-GB" dirty="0" err="1"/>
              <a:t>Feithrinfa</a:t>
            </a:r>
            <a:r>
              <a:rPr lang="en-GB" dirty="0"/>
              <a:t> </a:t>
            </a:r>
            <a:r>
              <a:rPr lang="en-GB" dirty="0" err="1"/>
              <a:t>Goed</a:t>
            </a:r>
            <a:r>
              <a:rPr lang="en-GB" dirty="0"/>
              <a:t> </a:t>
            </a:r>
            <a:r>
              <a:rPr lang="en-GB" dirty="0" err="1"/>
              <a:t>Delamere</a:t>
            </a:r>
            <a:r>
              <a:rPr lang="en-GB" dirty="0"/>
              <a:t> </a:t>
            </a:r>
            <a:r>
              <a:rPr lang="en-GB" dirty="0" err="1"/>
              <a:t>Comisiwn</a:t>
            </a:r>
            <a:r>
              <a:rPr lang="en-GB" dirty="0"/>
              <a:t> </a:t>
            </a:r>
            <a:r>
              <a:rPr lang="en-GB" dirty="0" err="1"/>
              <a:t>Coedwigaeth</a:t>
            </a:r>
            <a:r>
              <a:rPr lang="en-GB" dirty="0"/>
              <a:t> </a:t>
            </a:r>
            <a:r>
              <a:rPr lang="en-GB" dirty="0" err="1"/>
              <a:t>Lloegr</a:t>
            </a:r>
            <a:r>
              <a:rPr lang="en-GB" dirty="0"/>
              <a:t> yn </a:t>
            </a:r>
            <a:r>
              <a:rPr lang="en-GB" dirty="0" err="1"/>
              <a:t>Swydd</a:t>
            </a:r>
            <a:r>
              <a:rPr lang="en-GB" dirty="0"/>
              <a:t> </a:t>
            </a:r>
            <a:r>
              <a:rPr lang="en-GB" dirty="0" err="1"/>
              <a:t>Gaer</a:t>
            </a:r>
            <a:r>
              <a:rPr lang="en-GB" dirty="0"/>
              <a:t>.  </a:t>
            </a:r>
          </a:p>
          <a:p>
            <a:r>
              <a:rPr lang="en-GB" dirty="0"/>
              <a:t>Mae </a:t>
            </a:r>
            <a:r>
              <a:rPr lang="en-GB" dirty="0" err="1"/>
              <a:t>meithrinfa</a:t>
            </a:r>
            <a:r>
              <a:rPr lang="en-GB" dirty="0"/>
              <a:t> </a:t>
            </a:r>
            <a:r>
              <a:rPr lang="en-GB" dirty="0" err="1"/>
              <a:t>goed</a:t>
            </a:r>
            <a:r>
              <a:rPr lang="en-GB" dirty="0"/>
              <a:t> </a:t>
            </a:r>
            <a:r>
              <a:rPr lang="en-GB" dirty="0" err="1"/>
              <a:t>Delamere</a:t>
            </a:r>
            <a:r>
              <a:rPr lang="en-GB" dirty="0"/>
              <a:t> yn </a:t>
            </a:r>
            <a:r>
              <a:rPr lang="en-GB" dirty="0" err="1"/>
              <a:t>feithrinfa</a:t>
            </a:r>
            <a:r>
              <a:rPr lang="en-GB" dirty="0"/>
              <a:t> </a:t>
            </a:r>
            <a:r>
              <a:rPr lang="en-GB" dirty="0" err="1"/>
              <a:t>goed</a:t>
            </a:r>
            <a:r>
              <a:rPr lang="en-GB" dirty="0"/>
              <a:t> </a:t>
            </a:r>
            <a:r>
              <a:rPr lang="en-GB" dirty="0" err="1"/>
              <a:t>o’r</a:t>
            </a:r>
            <a:r>
              <a:rPr lang="en-GB" dirty="0"/>
              <a:t> </a:t>
            </a:r>
            <a:r>
              <a:rPr lang="en-GB" dirty="0" err="1"/>
              <a:t>radd</a:t>
            </a:r>
            <a:r>
              <a:rPr lang="en-GB" dirty="0"/>
              <a:t> </a:t>
            </a:r>
            <a:r>
              <a:rPr lang="en-GB" dirty="0" err="1"/>
              <a:t>flaenaf</a:t>
            </a:r>
            <a:r>
              <a:rPr lang="en-GB" dirty="0"/>
              <a:t> ac </a:t>
            </a:r>
            <a:r>
              <a:rPr lang="en-GB" dirty="0" err="1"/>
              <a:t>mae</a:t>
            </a:r>
            <a:r>
              <a:rPr lang="en-GB" dirty="0"/>
              <a:t> </a:t>
            </a:r>
            <a:r>
              <a:rPr lang="en-GB" dirty="0" err="1"/>
              <a:t>Cyfoeth</a:t>
            </a:r>
            <a:r>
              <a:rPr lang="en-GB" dirty="0"/>
              <a:t> </a:t>
            </a:r>
            <a:r>
              <a:rPr lang="en-GB" dirty="0" err="1"/>
              <a:t>Naturiol</a:t>
            </a:r>
            <a:r>
              <a:rPr lang="en-GB" dirty="0"/>
              <a:t> </a:t>
            </a:r>
            <a:r>
              <a:rPr lang="en-GB" dirty="0" err="1"/>
              <a:t>Cymru’n</a:t>
            </a:r>
            <a:r>
              <a:rPr lang="en-GB" dirty="0"/>
              <a:t> </a:t>
            </a:r>
            <a:r>
              <a:rPr lang="en-GB" dirty="0" err="1"/>
              <a:t>cael</a:t>
            </a:r>
            <a:r>
              <a:rPr lang="en-GB" dirty="0"/>
              <a:t> </a:t>
            </a:r>
            <a:r>
              <a:rPr lang="en-GB" dirty="0" err="1"/>
              <a:t>bron</a:t>
            </a:r>
            <a:r>
              <a:rPr lang="en-GB" dirty="0"/>
              <a:t> </a:t>
            </a:r>
            <a:r>
              <a:rPr lang="en-GB" dirty="0" err="1"/>
              <a:t>pob</a:t>
            </a:r>
            <a:r>
              <a:rPr lang="en-GB" dirty="0"/>
              <a:t> un </a:t>
            </a:r>
            <a:r>
              <a:rPr lang="en-GB" dirty="0" err="1"/>
              <a:t>o’u</a:t>
            </a:r>
            <a:r>
              <a:rPr lang="en-GB" dirty="0"/>
              <a:t> </a:t>
            </a:r>
            <a:r>
              <a:rPr lang="en-GB" dirty="0" err="1"/>
              <a:t>coed</a:t>
            </a:r>
            <a:r>
              <a:rPr lang="en-GB" dirty="0"/>
              <a:t> </a:t>
            </a:r>
            <a:r>
              <a:rPr lang="en-GB" dirty="0" err="1"/>
              <a:t>conwydd</a:t>
            </a:r>
            <a:r>
              <a:rPr lang="en-GB" dirty="0"/>
              <a:t> a </a:t>
            </a:r>
            <a:r>
              <a:rPr lang="en-GB" dirty="0" err="1"/>
              <a:t>choed</a:t>
            </a:r>
            <a:r>
              <a:rPr lang="en-GB" dirty="0"/>
              <a:t> </a:t>
            </a:r>
            <a:r>
              <a:rPr lang="en-GB" dirty="0" err="1"/>
              <a:t>dail</a:t>
            </a:r>
            <a:r>
              <a:rPr lang="en-GB" dirty="0"/>
              <a:t> </a:t>
            </a:r>
            <a:r>
              <a:rPr lang="en-GB" dirty="0" err="1"/>
              <a:t>llydan</a:t>
            </a:r>
            <a:r>
              <a:rPr lang="en-GB" dirty="0"/>
              <a:t> </a:t>
            </a:r>
            <a:r>
              <a:rPr lang="en-GB" dirty="0" err="1"/>
              <a:t>oddi</a:t>
            </a:r>
            <a:r>
              <a:rPr lang="en-GB" dirty="0"/>
              <a:t> </a:t>
            </a:r>
            <a:r>
              <a:rPr lang="en-GB" dirty="0" err="1"/>
              <a:t>yno</a:t>
            </a:r>
            <a:r>
              <a:rPr lang="en-GB" dirty="0"/>
              <a:t>.</a:t>
            </a:r>
          </a:p>
          <a:p>
            <a:endParaRPr lang="en-GB" dirty="0"/>
          </a:p>
          <a:p>
            <a:r>
              <a:rPr lang="en-GB" dirty="0"/>
              <a:t>Pan </a:t>
            </a:r>
            <a:r>
              <a:rPr lang="en-GB" dirty="0" err="1"/>
              <a:t>fydd</a:t>
            </a:r>
            <a:r>
              <a:rPr lang="en-GB" dirty="0"/>
              <a:t> y </a:t>
            </a:r>
            <a:r>
              <a:rPr lang="en-GB" dirty="0" err="1"/>
              <a:t>sachau</a:t>
            </a:r>
            <a:r>
              <a:rPr lang="en-GB" dirty="0"/>
              <a:t> o </a:t>
            </a:r>
            <a:r>
              <a:rPr lang="en-GB" dirty="0" err="1"/>
              <a:t>fes</a:t>
            </a:r>
            <a:r>
              <a:rPr lang="en-GB" dirty="0"/>
              <a:t> yn </a:t>
            </a:r>
            <a:r>
              <a:rPr lang="en-GB" dirty="0" err="1"/>
              <a:t>cyrraedd</a:t>
            </a:r>
            <a:r>
              <a:rPr lang="en-GB" dirty="0"/>
              <a:t> y </a:t>
            </a:r>
            <a:r>
              <a:rPr lang="en-GB" dirty="0" err="1"/>
              <a:t>feithrinfa</a:t>
            </a:r>
            <a:r>
              <a:rPr lang="en-GB" dirty="0"/>
              <a:t> </a:t>
            </a:r>
            <a:r>
              <a:rPr lang="en-GB" dirty="0" err="1"/>
              <a:t>goed</a:t>
            </a:r>
            <a:r>
              <a:rPr lang="en-GB" dirty="0"/>
              <a:t> </a:t>
            </a:r>
            <a:r>
              <a:rPr lang="en-GB" dirty="0" err="1"/>
              <a:t>maent</a:t>
            </a:r>
            <a:r>
              <a:rPr lang="en-GB" dirty="0"/>
              <a:t> yn </a:t>
            </a:r>
            <a:r>
              <a:rPr lang="en-GB" dirty="0" err="1"/>
              <a:t>cael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gwirio</a:t>
            </a:r>
            <a:r>
              <a:rPr lang="en-GB" dirty="0"/>
              <a:t> </a:t>
            </a:r>
            <a:r>
              <a:rPr lang="en-GB" dirty="0" err="1"/>
              <a:t>a’u</a:t>
            </a:r>
            <a:r>
              <a:rPr lang="en-GB" dirty="0"/>
              <a:t> </a:t>
            </a:r>
            <a:r>
              <a:rPr lang="en-GB" dirty="0" err="1"/>
              <a:t>pwyso</a:t>
            </a:r>
            <a:r>
              <a:rPr lang="en-GB" dirty="0"/>
              <a:t>. </a:t>
            </a:r>
            <a:r>
              <a:rPr lang="en-GB" dirty="0" err="1"/>
              <a:t>Cofnodir</a:t>
            </a:r>
            <a:r>
              <a:rPr lang="en-GB" dirty="0"/>
              <a:t> o </a:t>
            </a:r>
            <a:r>
              <a:rPr lang="en-GB" dirty="0" err="1"/>
              <a:t>ble</a:t>
            </a:r>
            <a:r>
              <a:rPr lang="en-GB" dirty="0"/>
              <a:t> </a:t>
            </a:r>
            <a:r>
              <a:rPr lang="en-GB" dirty="0" err="1"/>
              <a:t>maent</a:t>
            </a:r>
            <a:r>
              <a:rPr lang="en-GB" dirty="0"/>
              <a:t> </a:t>
            </a:r>
            <a:r>
              <a:rPr lang="en-GB" dirty="0" err="1"/>
              <a:t>wedi</a:t>
            </a:r>
            <a:r>
              <a:rPr lang="en-GB" dirty="0"/>
              <a:t> </a:t>
            </a:r>
            <a:r>
              <a:rPr lang="en-GB" dirty="0" err="1"/>
              <a:t>dod</a:t>
            </a:r>
            <a:r>
              <a:rPr lang="en-GB" dirty="0"/>
              <a:t> a </a:t>
            </a:r>
            <a:r>
              <a:rPr lang="en-GB" dirty="0" err="1"/>
              <a:t>phwy</a:t>
            </a:r>
            <a:r>
              <a:rPr lang="en-GB" dirty="0"/>
              <a:t> </a:t>
            </a:r>
            <a:r>
              <a:rPr lang="en-GB" dirty="0" err="1"/>
              <a:t>sydd</a:t>
            </a:r>
            <a:r>
              <a:rPr lang="en-GB" dirty="0"/>
              <a:t> </a:t>
            </a:r>
            <a:r>
              <a:rPr lang="en-GB" dirty="0" err="1"/>
              <a:t>wedi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casglu</a:t>
            </a:r>
            <a:r>
              <a:rPr lang="en-GB" dirty="0"/>
              <a:t>. </a:t>
            </a:r>
            <a:r>
              <a:rPr lang="en-GB" dirty="0" err="1"/>
              <a:t>Caiff</a:t>
            </a:r>
            <a:r>
              <a:rPr lang="en-GB" dirty="0"/>
              <a:t> </a:t>
            </a:r>
            <a:r>
              <a:rPr lang="en-GB" dirty="0" err="1"/>
              <a:t>sampl</a:t>
            </a:r>
            <a:r>
              <a:rPr lang="en-GB" dirty="0"/>
              <a:t> ar hap o </a:t>
            </a:r>
            <a:r>
              <a:rPr lang="en-GB" dirty="0" err="1"/>
              <a:t>fes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cymryd</a:t>
            </a:r>
            <a:r>
              <a:rPr lang="en-GB" dirty="0"/>
              <a:t> </a:t>
            </a:r>
            <a:r>
              <a:rPr lang="en-GB" dirty="0" err="1"/>
              <a:t>er</a:t>
            </a:r>
            <a:r>
              <a:rPr lang="en-GB" dirty="0"/>
              <a:t> </a:t>
            </a:r>
            <a:r>
              <a:rPr lang="en-GB" dirty="0" err="1"/>
              <a:t>mwyn</a:t>
            </a:r>
            <a:r>
              <a:rPr lang="en-GB" dirty="0"/>
              <a:t> </a:t>
            </a:r>
            <a:r>
              <a:rPr lang="en-GB" dirty="0" err="1"/>
              <a:t>cyfri</a:t>
            </a:r>
            <a:r>
              <a:rPr lang="en-GB" dirty="0"/>
              <a:t> </a:t>
            </a:r>
            <a:r>
              <a:rPr lang="en-GB" dirty="0" err="1"/>
              <a:t>nifer</a:t>
            </a:r>
            <a:r>
              <a:rPr lang="en-GB" dirty="0"/>
              <a:t> y </a:t>
            </a:r>
            <a:r>
              <a:rPr lang="en-GB" dirty="0" err="1"/>
              <a:t>mes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bob kg.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pPr defTabSz="914385">
              <a:defRPr/>
            </a:pPr>
            <a:endParaRPr lang="en-GB" dirty="0"/>
          </a:p>
          <a:p>
            <a:pPr defTabSz="914385">
              <a:defRPr/>
            </a:pPr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3DDEC-5940-4676-957C-C087F04EA5B1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14859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385">
              <a:defRPr/>
            </a:pPr>
            <a:r>
              <a:rPr lang="en-GB" dirty="0" err="1"/>
              <a:t>Bydd</a:t>
            </a:r>
            <a:r>
              <a:rPr lang="en-GB" dirty="0"/>
              <a:t> staff y </a:t>
            </a:r>
            <a:r>
              <a:rPr lang="en-GB" dirty="0" err="1"/>
              <a:t>feithrinfa’n</a:t>
            </a:r>
            <a:r>
              <a:rPr lang="en-GB" dirty="0"/>
              <a:t> </a:t>
            </a:r>
            <a:r>
              <a:rPr lang="en-GB" dirty="0" err="1"/>
              <a:t>cymryd</a:t>
            </a:r>
            <a:r>
              <a:rPr lang="en-GB" dirty="0"/>
              <a:t> </a:t>
            </a:r>
            <a:r>
              <a:rPr lang="en-GB" dirty="0" err="1"/>
              <a:t>sampl</a:t>
            </a:r>
            <a:r>
              <a:rPr lang="en-GB" dirty="0"/>
              <a:t> o </a:t>
            </a:r>
            <a:r>
              <a:rPr lang="en-GB" dirty="0" err="1"/>
              <a:t>fes</a:t>
            </a:r>
            <a:r>
              <a:rPr lang="en-GB" dirty="0"/>
              <a:t> o bob </a:t>
            </a:r>
            <a:r>
              <a:rPr lang="en-GB" dirty="0" err="1"/>
              <a:t>casgliad</a:t>
            </a:r>
            <a:r>
              <a:rPr lang="en-GB" dirty="0"/>
              <a:t> ac yn </a:t>
            </a:r>
            <a:r>
              <a:rPr lang="en-GB" dirty="0" err="1"/>
              <a:t>gwneud</a:t>
            </a:r>
            <a:r>
              <a:rPr lang="en-GB" dirty="0"/>
              <a:t> ‘</a:t>
            </a:r>
            <a:r>
              <a:rPr lang="en-GB" dirty="0" err="1"/>
              <a:t>prawf</a:t>
            </a:r>
            <a:r>
              <a:rPr lang="en-GB" dirty="0"/>
              <a:t> </a:t>
            </a:r>
            <a:r>
              <a:rPr lang="en-GB" dirty="0" err="1"/>
              <a:t>torri</a:t>
            </a:r>
            <a:r>
              <a:rPr lang="en-GB" dirty="0"/>
              <a:t>’ </a:t>
            </a:r>
            <a:r>
              <a:rPr lang="en-GB" dirty="0" err="1"/>
              <a:t>er</a:t>
            </a:r>
            <a:r>
              <a:rPr lang="en-GB" dirty="0"/>
              <a:t> </a:t>
            </a:r>
            <a:r>
              <a:rPr lang="en-GB" dirty="0" err="1"/>
              <a:t>mwyn</a:t>
            </a:r>
            <a:r>
              <a:rPr lang="en-GB" dirty="0"/>
              <a:t> </a:t>
            </a:r>
            <a:r>
              <a:rPr lang="en-GB" dirty="0" err="1"/>
              <a:t>asesu</a:t>
            </a:r>
            <a:r>
              <a:rPr lang="en-GB" dirty="0"/>
              <a:t> </a:t>
            </a:r>
            <a:r>
              <a:rPr lang="en-GB" dirty="0" err="1"/>
              <a:t>hyfywdra’r</a:t>
            </a:r>
            <a:r>
              <a:rPr lang="en-GB" dirty="0"/>
              <a:t> </a:t>
            </a:r>
            <a:r>
              <a:rPr lang="en-GB" dirty="0" err="1"/>
              <a:t>hedyn</a:t>
            </a:r>
            <a:r>
              <a:rPr lang="en-GB" dirty="0"/>
              <a:t> </a:t>
            </a:r>
            <a:r>
              <a:rPr lang="en-GB" dirty="0" err="1"/>
              <a:t>e.e</a:t>
            </a:r>
            <a:r>
              <a:rPr lang="en-GB" dirty="0"/>
              <a:t>. </a:t>
            </a:r>
            <a:r>
              <a:rPr lang="en-GB" dirty="0" err="1"/>
              <a:t>ydyn</a:t>
            </a:r>
            <a:r>
              <a:rPr lang="en-GB" dirty="0"/>
              <a:t> </a:t>
            </a:r>
            <a:r>
              <a:rPr lang="en-GB" dirty="0" err="1"/>
              <a:t>nhw’n</a:t>
            </a:r>
            <a:r>
              <a:rPr lang="en-GB" dirty="0"/>
              <a:t> </a:t>
            </a:r>
            <a:r>
              <a:rPr lang="en-GB" dirty="0" err="1"/>
              <a:t>hyfyw</a:t>
            </a:r>
            <a:r>
              <a:rPr lang="en-GB" dirty="0"/>
              <a:t> (yn </a:t>
            </a:r>
            <a:r>
              <a:rPr lang="en-GB" dirty="0" err="1"/>
              <a:t>fyw</a:t>
            </a:r>
            <a:r>
              <a:rPr lang="en-GB" dirty="0"/>
              <a:t>) </a:t>
            </a:r>
            <a:r>
              <a:rPr lang="en-GB" dirty="0" err="1"/>
              <a:t>neu</a:t>
            </a:r>
            <a:r>
              <a:rPr lang="en-GB" dirty="0"/>
              <a:t> </a:t>
            </a:r>
            <a:r>
              <a:rPr lang="en-GB" dirty="0" err="1"/>
              <a:t>ydyn</a:t>
            </a:r>
            <a:r>
              <a:rPr lang="en-GB" dirty="0"/>
              <a:t> </a:t>
            </a:r>
            <a:r>
              <a:rPr lang="en-GB" dirty="0" err="1"/>
              <a:t>nhw</a:t>
            </a:r>
            <a:r>
              <a:rPr lang="en-GB" dirty="0"/>
              <a:t> </a:t>
            </a:r>
            <a:r>
              <a:rPr lang="en-GB" dirty="0" err="1"/>
              <a:t>wedi</a:t>
            </a:r>
            <a:r>
              <a:rPr lang="en-GB" dirty="0"/>
              <a:t> </a:t>
            </a:r>
            <a:r>
              <a:rPr lang="en-GB" dirty="0" err="1"/>
              <a:t>marw</a:t>
            </a:r>
            <a:r>
              <a:rPr lang="en-GB" dirty="0"/>
              <a:t>. Mae </a:t>
            </a:r>
            <a:r>
              <a:rPr lang="en-GB" dirty="0" err="1"/>
              <a:t>hyn</a:t>
            </a:r>
            <a:r>
              <a:rPr lang="en-GB" dirty="0"/>
              <a:t> yn </a:t>
            </a:r>
            <a:r>
              <a:rPr lang="en-GB" dirty="0" err="1"/>
              <a:t>golygu</a:t>
            </a:r>
            <a:r>
              <a:rPr lang="en-GB" dirty="0"/>
              <a:t> </a:t>
            </a:r>
            <a:r>
              <a:rPr lang="en-GB" dirty="0" err="1"/>
              <a:t>torri’r</a:t>
            </a:r>
            <a:r>
              <a:rPr lang="en-GB" dirty="0"/>
              <a:t> </a:t>
            </a:r>
            <a:r>
              <a:rPr lang="en-GB" dirty="0" err="1"/>
              <a:t>mes</a:t>
            </a:r>
            <a:r>
              <a:rPr lang="en-GB" dirty="0"/>
              <a:t> yn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hanner</a:t>
            </a:r>
            <a:r>
              <a:rPr lang="en-GB" dirty="0"/>
              <a:t> a </a:t>
            </a:r>
            <a:r>
              <a:rPr lang="en-GB" dirty="0" err="1"/>
              <a:t>gwneud</a:t>
            </a:r>
            <a:r>
              <a:rPr lang="en-GB" dirty="0"/>
              <a:t> </a:t>
            </a:r>
            <a:r>
              <a:rPr lang="en-GB" dirty="0" err="1"/>
              <a:t>asesiad</a:t>
            </a:r>
            <a:r>
              <a:rPr lang="en-GB" dirty="0"/>
              <a:t> </a:t>
            </a:r>
            <a:r>
              <a:rPr lang="en-GB" dirty="0" err="1"/>
              <a:t>gweledol</a:t>
            </a:r>
            <a:r>
              <a:rPr lang="en-GB" dirty="0"/>
              <a:t>. </a:t>
            </a:r>
          </a:p>
          <a:p>
            <a:pPr defTabSz="914385">
              <a:defRPr/>
            </a:pPr>
            <a:endParaRPr lang="en-GB" b="1" dirty="0"/>
          </a:p>
          <a:p>
            <a:pPr defTabSz="914385">
              <a:defRPr/>
            </a:pPr>
            <a:r>
              <a:rPr lang="en-GB" b="1" dirty="0" err="1"/>
              <a:t>Hyfywdra</a:t>
            </a:r>
            <a:r>
              <a:rPr lang="en-GB" b="1" dirty="0"/>
              <a:t> </a:t>
            </a:r>
            <a:r>
              <a:rPr lang="en-GB" b="1" dirty="0" err="1"/>
              <a:t>hedyn</a:t>
            </a:r>
            <a:r>
              <a:rPr lang="en-GB" b="1" dirty="0"/>
              <a:t> </a:t>
            </a:r>
            <a:r>
              <a:rPr lang="en-GB" dirty="0"/>
              <a:t>- Mae </a:t>
            </a:r>
            <a:r>
              <a:rPr lang="en-GB" dirty="0" err="1"/>
              <a:t>hedyn</a:t>
            </a:r>
            <a:r>
              <a:rPr lang="en-GB" dirty="0"/>
              <a:t> </a:t>
            </a:r>
            <a:r>
              <a:rPr lang="en-GB" dirty="0" err="1"/>
              <a:t>hyfyw</a:t>
            </a:r>
            <a:r>
              <a:rPr lang="en-GB" dirty="0"/>
              <a:t> yn un </a:t>
            </a:r>
            <a:r>
              <a:rPr lang="en-GB" dirty="0" err="1"/>
              <a:t>sy’n</a:t>
            </a:r>
            <a:r>
              <a:rPr lang="en-GB" dirty="0"/>
              <a:t> </a:t>
            </a:r>
            <a:r>
              <a:rPr lang="en-GB" dirty="0" err="1"/>
              <a:t>gallu</a:t>
            </a:r>
            <a:r>
              <a:rPr lang="en-GB" dirty="0"/>
              <a:t> </a:t>
            </a:r>
            <a:r>
              <a:rPr lang="en-GB" dirty="0" err="1"/>
              <a:t>egino</a:t>
            </a:r>
            <a:r>
              <a:rPr lang="en-GB" dirty="0"/>
              <a:t> o </a:t>
            </a:r>
            <a:r>
              <a:rPr lang="en-GB" dirty="0" err="1"/>
              <a:t>dan</a:t>
            </a:r>
            <a:r>
              <a:rPr lang="en-GB" dirty="0"/>
              <a:t> </a:t>
            </a:r>
            <a:r>
              <a:rPr lang="en-GB" dirty="0" err="1"/>
              <a:t>amodau</a:t>
            </a:r>
            <a:r>
              <a:rPr lang="en-GB" dirty="0"/>
              <a:t> </a:t>
            </a:r>
            <a:r>
              <a:rPr lang="en-GB" dirty="0" err="1"/>
              <a:t>addas</a:t>
            </a:r>
            <a:r>
              <a:rPr lang="en-GB" dirty="0"/>
              <a:t>. </a:t>
            </a:r>
          </a:p>
          <a:p>
            <a:pPr defTabSz="914385">
              <a:defRPr/>
            </a:pPr>
            <a:endParaRPr lang="en-GB" dirty="0"/>
          </a:p>
          <a:p>
            <a:pPr defTabSz="914385">
              <a:defRPr/>
            </a:pPr>
            <a:r>
              <a:rPr lang="en-GB" dirty="0"/>
              <a:t>Mae </a:t>
            </a:r>
            <a:r>
              <a:rPr lang="en-GB" dirty="0" err="1"/>
              <a:t>gan</a:t>
            </a:r>
            <a:r>
              <a:rPr lang="en-GB" dirty="0"/>
              <a:t> y </a:t>
            </a:r>
            <a:r>
              <a:rPr lang="en-GB" dirty="0" err="1"/>
              <a:t>mes</a:t>
            </a:r>
            <a:r>
              <a:rPr lang="en-GB" dirty="0"/>
              <a:t> </a:t>
            </a:r>
            <a:r>
              <a:rPr lang="en-GB" dirty="0" err="1"/>
              <a:t>sydd</a:t>
            </a:r>
            <a:r>
              <a:rPr lang="en-GB" dirty="0"/>
              <a:t> </a:t>
            </a:r>
            <a:r>
              <a:rPr lang="en-GB" dirty="0" err="1"/>
              <a:t>wedi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torri</a:t>
            </a:r>
            <a:r>
              <a:rPr lang="en-GB" dirty="0"/>
              <a:t> ar y </a:t>
            </a:r>
            <a:r>
              <a:rPr lang="en-GB" dirty="0" err="1"/>
              <a:t>chwith</a:t>
            </a:r>
            <a:r>
              <a:rPr lang="en-GB" dirty="0"/>
              <a:t> </a:t>
            </a:r>
            <a:r>
              <a:rPr lang="en-GB" dirty="0" err="1"/>
              <a:t>fwy</a:t>
            </a:r>
            <a:r>
              <a:rPr lang="en-GB" dirty="0"/>
              <a:t> o </a:t>
            </a:r>
            <a:r>
              <a:rPr lang="en-GB" dirty="0" err="1"/>
              <a:t>hyfywdra</a:t>
            </a:r>
            <a:r>
              <a:rPr lang="en-GB" dirty="0"/>
              <a:t> </a:t>
            </a:r>
            <a:r>
              <a:rPr lang="en-GB" dirty="0" err="1"/>
              <a:t>na’r</a:t>
            </a:r>
            <a:r>
              <a:rPr lang="en-GB" dirty="0"/>
              <a:t> </a:t>
            </a:r>
            <a:r>
              <a:rPr lang="en-GB" dirty="0" err="1"/>
              <a:t>rhai</a:t>
            </a:r>
            <a:r>
              <a:rPr lang="en-GB" dirty="0"/>
              <a:t> </a:t>
            </a:r>
            <a:r>
              <a:rPr lang="en-GB" dirty="0" err="1"/>
              <a:t>hynny</a:t>
            </a:r>
            <a:r>
              <a:rPr lang="en-GB" dirty="0"/>
              <a:t> yn y </a:t>
            </a:r>
            <a:r>
              <a:rPr lang="en-GB" dirty="0" err="1"/>
              <a:t>canol</a:t>
            </a:r>
            <a:r>
              <a:rPr lang="en-GB" dirty="0"/>
              <a:t> </a:t>
            </a:r>
            <a:r>
              <a:rPr lang="en-GB" dirty="0" err="1"/>
              <a:t>sydd</a:t>
            </a:r>
            <a:r>
              <a:rPr lang="en-GB" dirty="0"/>
              <a:t> </a:t>
            </a:r>
            <a:r>
              <a:rPr lang="en-GB" dirty="0" err="1"/>
              <a:t>wedi</a:t>
            </a:r>
            <a:r>
              <a:rPr lang="en-GB" dirty="0"/>
              <a:t> </a:t>
            </a:r>
            <a:r>
              <a:rPr lang="en-GB" dirty="0" err="1"/>
              <a:t>dechrau</a:t>
            </a:r>
            <a:r>
              <a:rPr lang="en-GB" dirty="0"/>
              <a:t> </a:t>
            </a:r>
            <a:r>
              <a:rPr lang="en-GB" dirty="0" err="1"/>
              <a:t>marw</a:t>
            </a:r>
            <a:r>
              <a:rPr lang="en-GB" dirty="0"/>
              <a:t>. </a:t>
            </a:r>
            <a:r>
              <a:rPr lang="en-GB" dirty="0" err="1"/>
              <a:t>Mae’r</a:t>
            </a:r>
            <a:r>
              <a:rPr lang="en-GB" dirty="0"/>
              <a:t> </a:t>
            </a:r>
            <a:r>
              <a:rPr lang="en-GB" dirty="0" err="1"/>
              <a:t>mes</a:t>
            </a:r>
            <a:r>
              <a:rPr lang="en-GB" dirty="0"/>
              <a:t> ar yr </a:t>
            </a:r>
            <a:r>
              <a:rPr lang="en-GB" dirty="0" err="1"/>
              <a:t>ochr</a:t>
            </a:r>
            <a:r>
              <a:rPr lang="en-GB" dirty="0"/>
              <a:t> </a:t>
            </a:r>
            <a:r>
              <a:rPr lang="en-GB" dirty="0" err="1"/>
              <a:t>dde</a:t>
            </a:r>
            <a:r>
              <a:rPr lang="en-GB" dirty="0"/>
              <a:t> </a:t>
            </a:r>
            <a:r>
              <a:rPr lang="en-GB" dirty="0" err="1"/>
              <a:t>wedi</a:t>
            </a:r>
            <a:r>
              <a:rPr lang="en-GB" dirty="0"/>
              <a:t> </a:t>
            </a:r>
            <a:r>
              <a:rPr lang="en-GB" dirty="0" err="1"/>
              <a:t>marw</a:t>
            </a:r>
            <a:r>
              <a:rPr lang="en-GB" dirty="0"/>
              <a:t>. </a:t>
            </a:r>
            <a:r>
              <a:rPr lang="en-GB" dirty="0" err="1"/>
              <a:t>Bydd</a:t>
            </a:r>
            <a:r>
              <a:rPr lang="en-GB" dirty="0"/>
              <a:t> </a:t>
            </a:r>
            <a:r>
              <a:rPr lang="en-GB" dirty="0" err="1"/>
              <a:t>ansawdd</a:t>
            </a:r>
            <a:r>
              <a:rPr lang="en-GB" dirty="0"/>
              <a:t> y </a:t>
            </a:r>
            <a:r>
              <a:rPr lang="en-GB" dirty="0" err="1"/>
              <a:t>mes</a:t>
            </a:r>
            <a:r>
              <a:rPr lang="en-GB" dirty="0"/>
              <a:t> a </a:t>
            </a:r>
            <a:r>
              <a:rPr lang="en-GB" dirty="0" err="1"/>
              <a:t>dderbynnir</a:t>
            </a:r>
            <a:r>
              <a:rPr lang="en-GB" dirty="0"/>
              <a:t> yn </a:t>
            </a:r>
            <a:r>
              <a:rPr lang="en-GB" dirty="0" err="1"/>
              <a:t>penderfynu</a:t>
            </a:r>
            <a:r>
              <a:rPr lang="en-GB" dirty="0"/>
              <a:t> pa </a:t>
            </a:r>
            <a:r>
              <a:rPr lang="en-GB" dirty="0" err="1"/>
              <a:t>mor</a:t>
            </a:r>
            <a:r>
              <a:rPr lang="en-GB" dirty="0"/>
              <a:t> </a:t>
            </a:r>
            <a:r>
              <a:rPr lang="en-GB" dirty="0" err="1"/>
              <a:t>drwchus</a:t>
            </a:r>
            <a:r>
              <a:rPr lang="en-GB" dirty="0"/>
              <a:t> y </a:t>
            </a:r>
            <a:r>
              <a:rPr lang="en-GB" dirty="0" err="1"/>
              <a:t>byddant</a:t>
            </a:r>
            <a:r>
              <a:rPr lang="en-GB" dirty="0"/>
              <a:t> yn </a:t>
            </a:r>
            <a:r>
              <a:rPr lang="en-GB" dirty="0" err="1"/>
              <a:t>cael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plannu</a:t>
            </a:r>
            <a:r>
              <a:rPr lang="en-GB" dirty="0"/>
              <a:t>.  </a:t>
            </a:r>
            <a:r>
              <a:rPr lang="en-GB" dirty="0" err="1"/>
              <a:t>Caiff</a:t>
            </a:r>
            <a:r>
              <a:rPr lang="en-GB" dirty="0"/>
              <a:t> </a:t>
            </a:r>
            <a:r>
              <a:rPr lang="en-GB" dirty="0" err="1"/>
              <a:t>mes</a:t>
            </a:r>
            <a:r>
              <a:rPr lang="en-GB" dirty="0"/>
              <a:t> o </a:t>
            </a:r>
            <a:r>
              <a:rPr lang="en-GB" dirty="0" err="1"/>
              <a:t>ansawdd</a:t>
            </a:r>
            <a:r>
              <a:rPr lang="en-GB" dirty="0"/>
              <a:t> </a:t>
            </a:r>
            <a:r>
              <a:rPr lang="en-GB" dirty="0" err="1"/>
              <a:t>gwael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planu’n</a:t>
            </a:r>
            <a:r>
              <a:rPr lang="en-GB" dirty="0"/>
              <a:t> </a:t>
            </a:r>
            <a:r>
              <a:rPr lang="en-GB" dirty="0" err="1"/>
              <a:t>drwchus</a:t>
            </a:r>
            <a:r>
              <a:rPr lang="en-GB" dirty="0"/>
              <a:t> </a:t>
            </a:r>
            <a:r>
              <a:rPr lang="en-GB" dirty="0" err="1"/>
              <a:t>ond</a:t>
            </a:r>
            <a:r>
              <a:rPr lang="en-GB" dirty="0"/>
              <a:t> </a:t>
            </a:r>
            <a:r>
              <a:rPr lang="en-GB" dirty="0" err="1"/>
              <a:t>caiff</a:t>
            </a:r>
            <a:r>
              <a:rPr lang="en-GB" dirty="0"/>
              <a:t> </a:t>
            </a:r>
            <a:r>
              <a:rPr lang="en-GB" dirty="0" err="1"/>
              <a:t>mes</a:t>
            </a:r>
            <a:r>
              <a:rPr lang="en-GB" dirty="0"/>
              <a:t> o </a:t>
            </a:r>
            <a:r>
              <a:rPr lang="en-GB" dirty="0" err="1"/>
              <a:t>ansawdd</a:t>
            </a:r>
            <a:r>
              <a:rPr lang="en-GB" dirty="0"/>
              <a:t> da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plannu’n</a:t>
            </a:r>
            <a:r>
              <a:rPr lang="en-GB" dirty="0"/>
              <a:t> </a:t>
            </a:r>
            <a:r>
              <a:rPr lang="en-GB" dirty="0" err="1"/>
              <a:t>llai</a:t>
            </a:r>
            <a:r>
              <a:rPr lang="en-GB" dirty="0"/>
              <a:t> </a:t>
            </a:r>
            <a:r>
              <a:rPr lang="en-GB" dirty="0" err="1"/>
              <a:t>trwchus</a:t>
            </a:r>
            <a:r>
              <a:rPr lang="en-GB" dirty="0"/>
              <a:t> yn y </a:t>
            </a:r>
            <a:r>
              <a:rPr lang="en-GB" dirty="0" err="1"/>
              <a:t>gobaith</a:t>
            </a:r>
            <a:r>
              <a:rPr lang="en-GB" dirty="0"/>
              <a:t> y </a:t>
            </a:r>
            <a:r>
              <a:rPr lang="en-GB" dirty="0" err="1"/>
              <a:t>byddant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gyd</a:t>
            </a:r>
            <a:r>
              <a:rPr lang="en-GB" dirty="0"/>
              <a:t> yn </a:t>
            </a:r>
            <a:r>
              <a:rPr lang="en-GB" dirty="0" err="1"/>
              <a:t>egino</a:t>
            </a:r>
            <a:r>
              <a:rPr lang="en-GB" dirty="0"/>
              <a:t> </a:t>
            </a:r>
            <a:r>
              <a:rPr lang="en-GB" dirty="0" err="1"/>
              <a:t>hyd</a:t>
            </a:r>
            <a:r>
              <a:rPr lang="en-GB" dirty="0"/>
              <a:t> yn </a:t>
            </a:r>
            <a:r>
              <a:rPr lang="en-GB" dirty="0" err="1"/>
              <a:t>oed</a:t>
            </a:r>
            <a:r>
              <a:rPr lang="en-GB" dirty="0"/>
              <a:t> </a:t>
            </a:r>
            <a:r>
              <a:rPr lang="en-GB" dirty="0" err="1"/>
              <a:t>os</a:t>
            </a:r>
            <a:r>
              <a:rPr lang="en-GB" dirty="0"/>
              <a:t> </a:t>
            </a:r>
            <a:r>
              <a:rPr lang="en-GB" dirty="0" err="1"/>
              <a:t>ydynt</a:t>
            </a:r>
            <a:r>
              <a:rPr lang="en-GB" dirty="0"/>
              <a:t> </a:t>
            </a:r>
            <a:r>
              <a:rPr lang="en-GB" dirty="0" err="1"/>
              <a:t>wedi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plannu’n</a:t>
            </a:r>
            <a:r>
              <a:rPr lang="en-GB" dirty="0"/>
              <a:t> </a:t>
            </a:r>
            <a:r>
              <a:rPr lang="en-GB" dirty="0" err="1"/>
              <a:t>drwchus</a:t>
            </a:r>
            <a:r>
              <a:rPr lang="en-GB" dirty="0"/>
              <a:t>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83DDEC-5940-4676-957C-C087F04EA5B1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44311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SUPERGRAPHIC_FINAL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365626"/>
            <a:ext cx="12192000" cy="249237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983359"/>
            <a:ext cx="10363200" cy="1470025"/>
          </a:xfrm>
        </p:spPr>
        <p:txBody>
          <a:bodyPr>
            <a:noAutofit/>
          </a:bodyPr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726557"/>
            <a:ext cx="8534400" cy="1752600"/>
          </a:xfrm>
        </p:spPr>
        <p:txBody>
          <a:bodyPr>
            <a:noAutofit/>
          </a:bodyPr>
          <a:lstStyle>
            <a:lvl1pPr marL="0" indent="0" algn="ctr">
              <a:buNone/>
              <a:defRPr>
                <a:solidFill>
                  <a:srgbClr val="0091A5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vert="horz" lIns="0" tIns="0" rIns="0" bIns="0" rtlCol="0" anchor="b" anchorCtr="0"/>
          <a:lstStyle>
            <a:lvl1pPr>
              <a:defRPr lang="en-GB" smtClean="0"/>
            </a:lvl1pPr>
          </a:lstStyle>
          <a:p>
            <a:fld id="{95B698E4-0AB5-410A-A0CD-38C73D25D732}" type="datetime3">
              <a:rPr lang="en-US">
                <a:solidFill>
                  <a:srgbClr val="3C3C41"/>
                </a:solidFill>
              </a:rPr>
              <a:pPr/>
              <a:t>10 May 2019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vert="horz" lIns="0" tIns="0" rIns="0" bIns="0" rtlCol="0" anchor="b" anchorCtr="0"/>
          <a:lstStyle>
            <a:lvl1pPr>
              <a:defRPr lang="en-GB" smtClean="0"/>
            </a:lvl1pPr>
          </a:lstStyle>
          <a:p>
            <a:fld id="{1EB79DAB-90E4-4F14-9B31-761BB9951B41}" type="slidenum">
              <a:rPr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3318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799" y="476250"/>
            <a:ext cx="8760884" cy="1223963"/>
          </a:xfrm>
        </p:spPr>
        <p:txBody>
          <a:bodyPr vert="horz" lIns="0" tIns="0" rIns="0" bIns="0" rtlCol="0" anchor="ctr">
            <a:noAutofit/>
          </a:bodyPr>
          <a:lstStyle>
            <a:lvl1pPr>
              <a:defRPr lang="en-GB"/>
            </a:lvl1pPr>
          </a:lstStyle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31799" y="1989138"/>
            <a:ext cx="8760884" cy="4608214"/>
          </a:xfrm>
        </p:spPr>
        <p:txBody>
          <a:bodyPr>
            <a:noAutofit/>
          </a:bodyPr>
          <a:lstStyle>
            <a:lvl1pPr marL="0" indent="0" algn="l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306984" y="1989138"/>
            <a:ext cx="2453216" cy="4608214"/>
          </a:xfrm>
        </p:spPr>
        <p:txBody>
          <a:bodyPr>
            <a:noAutofit/>
          </a:bodyPr>
          <a:lstStyle>
            <a:lvl1pPr marL="0" indent="0">
              <a:spcBef>
                <a:spcPts val="600"/>
              </a:spcBef>
              <a:buNone/>
              <a:defRPr sz="1400" b="0" i="1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5F934297-E040-40B9-8B9E-1F9726BDDFE6}" type="datetime3">
              <a:rPr lang="en-US" smtClean="0">
                <a:solidFill>
                  <a:srgbClr val="3C3C41"/>
                </a:solidFill>
              </a:rPr>
              <a:pPr/>
              <a:t>10 May 2019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581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31800" y="1989138"/>
            <a:ext cx="11328400" cy="4536206"/>
          </a:xfrm>
        </p:spPr>
        <p:txBody>
          <a:bodyPr vert="eaVert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36359631-7D1F-459B-928E-43544B05E48E}" type="datetime3">
              <a:rPr lang="en-US" smtClean="0">
                <a:solidFill>
                  <a:srgbClr val="3C3C41"/>
                </a:solidFill>
              </a:rPr>
              <a:pPr/>
              <a:t>10 May 2019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smtClean="0"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32338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06984" y="1844824"/>
            <a:ext cx="2453216" cy="4608513"/>
          </a:xfrm>
        </p:spPr>
        <p:txBody>
          <a:bodyPr vert="eaVert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548681"/>
            <a:ext cx="8583084" cy="6003707"/>
          </a:xfrm>
        </p:spPr>
        <p:txBody>
          <a:bodyPr vert="eaVert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5C166BB2-EF58-472A-B562-AE6313B280A8}" type="datetime3">
              <a:rPr lang="en-US" smtClean="0">
                <a:solidFill>
                  <a:srgbClr val="3C3C41"/>
                </a:solidFill>
              </a:rPr>
              <a:pPr/>
              <a:t>10 May 2019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smtClean="0"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1868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00" y="1916832"/>
            <a:ext cx="11328400" cy="4536356"/>
          </a:xfrm>
        </p:spPr>
        <p:txBody>
          <a:bodyPr>
            <a:no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348528" y="54067"/>
            <a:ext cx="2844800" cy="365125"/>
          </a:xfrm>
        </p:spPr>
        <p:txBody>
          <a:bodyPr>
            <a:noAutofit/>
          </a:bodyPr>
          <a:lstStyle>
            <a:lvl1pPr algn="r">
              <a:defRPr>
                <a:solidFill>
                  <a:srgbClr val="3C3C41"/>
                </a:solidFill>
              </a:defRPr>
            </a:lvl1pPr>
          </a:lstStyle>
          <a:p>
            <a:fld id="{7E9EFE7B-2BB4-4E22-8F09-F199B7FE1F90}" type="datetime3">
              <a:rPr lang="en-US" smtClean="0"/>
              <a:pPr/>
              <a:t>10 May 2019</a:t>
            </a:fld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309099" y="107107"/>
            <a:ext cx="2451100" cy="312084"/>
          </a:xfrm>
        </p:spPr>
        <p:txBody>
          <a:bodyPr>
            <a:noAutofit/>
          </a:bodyPr>
          <a:lstStyle>
            <a:lvl1pPr>
              <a:defRPr>
                <a:solidFill>
                  <a:srgbClr val="3C3C4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>
                <a:solidFill>
                  <a:srgbClr val="3C3C41"/>
                </a:solidFill>
              </a:defRPr>
            </a:lvl1pPr>
          </a:lstStyle>
          <a:p>
            <a:fld id="{1EB79DAB-90E4-4F14-9B31-761BB9951B41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37094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SUPERGRAPHIC_FINAL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365626"/>
            <a:ext cx="12192000" cy="249237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3507086"/>
            <a:ext cx="10363200" cy="1362075"/>
          </a:xfrm>
        </p:spPr>
        <p:txBody>
          <a:bodyPr anchor="t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006899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FA6D568E-1C59-4CAF-A029-FD62F99FD889}" type="datetime3">
              <a:rPr lang="en-US" smtClean="0">
                <a:solidFill>
                  <a:srgbClr val="3C3C41"/>
                </a:solidFill>
              </a:rPr>
              <a:pPr/>
              <a:t>10 May 2019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smtClean="0"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080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800" y="1916833"/>
            <a:ext cx="5558400" cy="4525963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5495" y="1916833"/>
            <a:ext cx="5384800" cy="4525963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4AC1BCF0-B662-4372-B5A6-2FF7226A59F1}" type="datetime3">
              <a:rPr lang="en-US" smtClean="0">
                <a:solidFill>
                  <a:srgbClr val="3C3C41"/>
                </a:solidFill>
              </a:rPr>
              <a:pPr/>
              <a:t>10 May 2019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smtClean="0"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2460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6A8E4-17AA-4AC4-89B9-B29C821773F6}" type="datetime3">
              <a:rPr lang="en-US">
                <a:solidFill>
                  <a:srgbClr val="3C3C41"/>
                </a:solidFill>
              </a:rPr>
              <a:pPr/>
              <a:t>10 May 2019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431800" y="1916831"/>
            <a:ext cx="11328400" cy="2160000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31801" y="4293096"/>
            <a:ext cx="11318495" cy="2160000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2565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801" y="476250"/>
            <a:ext cx="8775700" cy="1223963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1989138"/>
            <a:ext cx="5558400" cy="639762"/>
          </a:xfrm>
        </p:spPr>
        <p:txBody>
          <a:bodyPr anchor="b">
            <a:no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800" y="2708920"/>
            <a:ext cx="5558400" cy="3951288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1800" y="1989138"/>
            <a:ext cx="5558400" cy="639762"/>
          </a:xfrm>
        </p:spPr>
        <p:txBody>
          <a:bodyPr anchor="b">
            <a:no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1800" y="2708920"/>
            <a:ext cx="5558400" cy="3951288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7986C46A-F843-447A-8F94-C253222F6B0E}" type="datetime3">
              <a:rPr lang="en-US" smtClean="0">
                <a:solidFill>
                  <a:srgbClr val="3C3C41"/>
                </a:solidFill>
              </a:rPr>
              <a:pPr/>
              <a:t>10 May 2019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smtClean="0"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1994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1FA7E4C7-43F1-4ECF-A514-1D14603EEA9D}" type="datetime3">
              <a:rPr lang="en-US" smtClean="0">
                <a:solidFill>
                  <a:srgbClr val="3C3C41"/>
                </a:solidFill>
              </a:rPr>
              <a:pPr/>
              <a:t>10 May 2019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smtClean="0"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564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1E02EA0E-FF6F-4CE6-9D55-67502EE03C71}" type="datetime3">
              <a:rPr lang="en-US" smtClean="0">
                <a:solidFill>
                  <a:srgbClr val="3C3C41"/>
                </a:solidFill>
              </a:rPr>
              <a:pPr/>
              <a:t>10 May 2019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smtClean="0"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7983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801" y="476250"/>
            <a:ext cx="8760884" cy="1223963"/>
          </a:xfrm>
        </p:spPr>
        <p:txBody>
          <a:bodyPr vert="horz" lIns="0" tIns="0" rIns="0" bIns="0" rtlCol="0" anchor="ctr">
            <a:noAutofit/>
          </a:bodyPr>
          <a:lstStyle>
            <a:lvl1pPr>
              <a:defRPr lang="en-GB" dirty="0"/>
            </a:lvl1pPr>
          </a:lstStyle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799" y="1916833"/>
            <a:ext cx="8760884" cy="4608511"/>
          </a:xfrm>
        </p:spPr>
        <p:txBody>
          <a:bodyPr>
            <a:no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306984" y="1978026"/>
            <a:ext cx="2453216" cy="4542032"/>
          </a:xfrm>
        </p:spPr>
        <p:txBody>
          <a:bodyPr>
            <a:noAutofit/>
          </a:bodyPr>
          <a:lstStyle>
            <a:lvl1pPr marL="0" indent="0">
              <a:spcBef>
                <a:spcPts val="600"/>
              </a:spcBef>
              <a:spcAft>
                <a:spcPts val="600"/>
              </a:spcAft>
              <a:buNone/>
              <a:defRPr sz="1400" b="0" i="1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FB8DC4F9-3CF5-46C8-A80A-DE5B03B3E759}" type="datetime3">
              <a:rPr lang="en-US" smtClean="0">
                <a:solidFill>
                  <a:srgbClr val="3C3C41"/>
                </a:solidFill>
              </a:rPr>
              <a:pPr/>
              <a:t>10 May 2019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smtClean="0"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81990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1" y="476250"/>
            <a:ext cx="8775700" cy="12239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pic>
        <p:nvPicPr>
          <p:cNvPr id="1026" name="Picture 2" descr="NRW_logo_CMYK_stack"/>
          <p:cNvPicPr>
            <a:picLocks noChangeAspect="1" noChangeArrowheads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499601" y="581026"/>
            <a:ext cx="2207684" cy="117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1916833"/>
            <a:ext cx="11150600" cy="420933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48528" y="63592"/>
            <a:ext cx="2844800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lang="en-GB" sz="900" b="1" smtClean="0">
                <a:solidFill>
                  <a:schemeClr val="tx2"/>
                </a:solidFill>
              </a:defRPr>
            </a:lvl1pPr>
          </a:lstStyle>
          <a:p>
            <a:fld id="{41B6A8E4-17AA-4AC4-89B9-B29C821773F6}" type="datetime3">
              <a:rPr lang="en-US">
                <a:solidFill>
                  <a:srgbClr val="3C3C41"/>
                </a:solidFill>
              </a:rPr>
              <a:pPr/>
              <a:t>10 May 2019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309099" y="116632"/>
            <a:ext cx="2451100" cy="31208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900" b="1">
                <a:solidFill>
                  <a:schemeClr val="tx2"/>
                </a:solidFill>
              </a:defRPr>
            </a:lvl1pPr>
          </a:lstStyle>
          <a:p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07500" y="6413501"/>
            <a:ext cx="2844800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lang="en-GB" sz="900" b="1" smtClean="0">
                <a:solidFill>
                  <a:schemeClr val="tx2"/>
                </a:solidFill>
              </a:defRPr>
            </a:lvl1pPr>
          </a:lstStyle>
          <a:p>
            <a:fld id="{1EB79DAB-90E4-4F14-9B31-761BB9951B41}" type="slidenum">
              <a:rPr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7" name="AutoShape 2"/>
          <p:cNvSpPr>
            <a:spLocks noChangeArrowheads="1"/>
          </p:cNvSpPr>
          <p:nvPr/>
        </p:nvSpPr>
        <p:spPr bwMode="auto">
          <a:xfrm>
            <a:off x="9309101" y="428625"/>
            <a:ext cx="2451100" cy="31750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en-GB" sz="1800" dirty="0">
              <a:solidFill>
                <a:prstClr val="black"/>
              </a:solidFill>
            </a:endParaRPr>
          </a:p>
        </p:txBody>
      </p:sp>
      <p:sp>
        <p:nvSpPr>
          <p:cNvPr id="8" name="AutoShape 3"/>
          <p:cNvSpPr>
            <a:spLocks noChangeArrowheads="1"/>
          </p:cNvSpPr>
          <p:nvPr/>
        </p:nvSpPr>
        <p:spPr bwMode="auto">
          <a:xfrm flipV="1">
            <a:off x="431801" y="428625"/>
            <a:ext cx="8775700" cy="31750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en-GB" sz="1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0282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Tx/>
        <a:buNone/>
        <a:defRPr sz="2400" b="1" kern="1200">
          <a:solidFill>
            <a:srgbClr val="0091A5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spcBef>
          <a:spcPct val="2000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266700" indent="-2667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542925" indent="-276225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809625" indent="-266700" algn="l" defTabSz="914400" rtl="0" eaLnBrk="1" latinLnBrk="0" hangingPunct="1">
        <a:spcBef>
          <a:spcPct val="20000"/>
        </a:spcBef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ijmMA9hlo00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png"/><Relationship Id="rId4" Type="http://schemas.openxmlformats.org/officeDocument/2006/relationships/chart" Target="../charts/char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2.jpe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youtu.be/Lt-FrVBhE_Y" TargetMode="External"/><Relationship Id="rId5" Type="http://schemas.openxmlformats.org/officeDocument/2006/relationships/image" Target="../media/image31.jpe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4.jpeg"/><Relationship Id="rId7" Type="http://schemas.openxmlformats.org/officeDocument/2006/relationships/image" Target="../media/image3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microsoft.com/office/2007/relationships/hdphoto" Target="../media/hdphoto4.wdp"/><Relationship Id="rId4" Type="http://schemas.openxmlformats.org/officeDocument/2006/relationships/image" Target="../media/image35.png"/><Relationship Id="rId9" Type="http://schemas.openxmlformats.org/officeDocument/2006/relationships/image" Target="../media/image38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9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10" Type="http://schemas.openxmlformats.org/officeDocument/2006/relationships/image" Target="../media/image44.svg"/><Relationship Id="rId4" Type="http://schemas.microsoft.com/office/2007/relationships/hdphoto" Target="../media/hdphoto5.wdp"/><Relationship Id="rId9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microsoft.com/office/2007/relationships/hdphoto" Target="../media/hdphoto6.wdp"/><Relationship Id="rId4" Type="http://schemas.openxmlformats.org/officeDocument/2006/relationships/image" Target="../media/image5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8.png"/><Relationship Id="rId4" Type="http://schemas.openxmlformats.org/officeDocument/2006/relationships/hyperlink" Target="https://bit.ly/2DZ6hY2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naturalresources.wales/guidance-and-advice/business-sectors/education-learning-and-skills/acorn-antics/?lang=en" TargetMode="Externa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19.pn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95500" y="2247900"/>
            <a:ext cx="7886700" cy="2766745"/>
          </a:xfrm>
        </p:spPr>
        <p:txBody>
          <a:bodyPr/>
          <a:lstStyle/>
          <a:p>
            <a:br>
              <a:rPr lang="en-GB" dirty="0"/>
            </a:br>
            <a:br>
              <a:rPr lang="en-GB" sz="4000" dirty="0"/>
            </a:br>
            <a:r>
              <a:rPr lang="en-GB" sz="4000" dirty="0" err="1">
                <a:solidFill>
                  <a:srgbClr val="0091A5"/>
                </a:solidFill>
              </a:rPr>
              <a:t>Tyfu</a:t>
            </a:r>
            <a:r>
              <a:rPr lang="en-GB" sz="4000" dirty="0">
                <a:solidFill>
                  <a:srgbClr val="0091A5"/>
                </a:solidFill>
              </a:rPr>
              <a:t> </a:t>
            </a:r>
            <a:r>
              <a:rPr lang="en-GB" sz="4000" dirty="0" err="1">
                <a:solidFill>
                  <a:srgbClr val="0091A5"/>
                </a:solidFill>
              </a:rPr>
              <a:t>coed</a:t>
            </a:r>
            <a:r>
              <a:rPr lang="en-GB" sz="4000" dirty="0">
                <a:solidFill>
                  <a:srgbClr val="0091A5"/>
                </a:solidFill>
              </a:rPr>
              <a:t> o </a:t>
            </a:r>
            <a:r>
              <a:rPr lang="en-GB" sz="4000" dirty="0" err="1">
                <a:solidFill>
                  <a:srgbClr val="0091A5"/>
                </a:solidFill>
              </a:rPr>
              <a:t>hadau</a:t>
            </a:r>
            <a:br>
              <a:rPr lang="en-GB" sz="4000" dirty="0">
                <a:solidFill>
                  <a:srgbClr val="0091A5"/>
                </a:solidFill>
              </a:rPr>
            </a:br>
            <a:br>
              <a:rPr lang="en-GB" sz="4000" dirty="0">
                <a:solidFill>
                  <a:srgbClr val="0091A5"/>
                </a:solidFill>
              </a:rPr>
            </a:br>
            <a:r>
              <a:rPr lang="en-GB" sz="3000" dirty="0" err="1"/>
              <a:t>Prosiect</a:t>
            </a:r>
            <a:r>
              <a:rPr lang="en-GB" sz="3000" dirty="0"/>
              <a:t> </a:t>
            </a:r>
            <a:r>
              <a:rPr lang="en-GB" sz="3000" dirty="0" err="1"/>
              <a:t>Mes</a:t>
            </a:r>
            <a:br>
              <a:rPr lang="en-GB" sz="4000" dirty="0">
                <a:solidFill>
                  <a:srgbClr val="0091A5"/>
                </a:solidFill>
              </a:rPr>
            </a:br>
            <a:br>
              <a:rPr lang="en-GB" sz="4000" dirty="0">
                <a:solidFill>
                  <a:srgbClr val="0091A5"/>
                </a:solidFill>
              </a:rPr>
            </a:br>
            <a:br>
              <a:rPr lang="en-GB" sz="4000" dirty="0">
                <a:solidFill>
                  <a:srgbClr val="0091A5"/>
                </a:solidFill>
              </a:rPr>
            </a:br>
            <a:r>
              <a:rPr lang="en-GB" sz="4000" dirty="0">
                <a:solidFill>
                  <a:srgbClr val="0091A5"/>
                </a:solidFill>
              </a:rPr>
              <a:t> </a:t>
            </a:r>
            <a:br>
              <a:rPr lang="en-GB" dirty="0">
                <a:solidFill>
                  <a:srgbClr val="0091A5"/>
                </a:solidFill>
              </a:rPr>
            </a:br>
            <a:br>
              <a:rPr lang="en-GB" dirty="0"/>
            </a:br>
            <a:endParaRPr lang="en-GB" sz="1800" baseline="30000" dirty="0">
              <a:solidFill>
                <a:srgbClr val="0091A5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654C523-1C3C-4886-9CEA-23B6345C84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623" y="561594"/>
            <a:ext cx="2781257" cy="635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1397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7EA237-0871-45AF-9F7A-3CC4455B07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476250"/>
            <a:ext cx="8775700" cy="676085"/>
          </a:xfrm>
        </p:spPr>
        <p:txBody>
          <a:bodyPr/>
          <a:lstStyle/>
          <a:p>
            <a:r>
              <a:rPr lang="en-GB" dirty="0">
                <a:solidFill>
                  <a:schemeClr val="accent1"/>
                </a:solidFill>
              </a:rPr>
              <a:t>Y </a:t>
            </a:r>
            <a:r>
              <a:rPr lang="en-GB" dirty="0" err="1">
                <a:solidFill>
                  <a:schemeClr val="accent1"/>
                </a:solidFill>
              </a:rPr>
              <a:t>ras</a:t>
            </a:r>
            <a:r>
              <a:rPr lang="en-GB" dirty="0">
                <a:solidFill>
                  <a:schemeClr val="accent1"/>
                </a:solidFill>
              </a:rPr>
              <a:t> i </a:t>
            </a:r>
            <a:r>
              <a:rPr lang="en-GB" dirty="0" err="1">
                <a:solidFill>
                  <a:schemeClr val="accent1"/>
                </a:solidFill>
              </a:rPr>
              <a:t>egino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FFC7A2B-5DBC-4344-838F-15F893996F2F}"/>
              </a:ext>
            </a:extLst>
          </p:cNvPr>
          <p:cNvSpPr/>
          <p:nvPr/>
        </p:nvSpPr>
        <p:spPr>
          <a:xfrm>
            <a:off x="431800" y="5402306"/>
            <a:ext cx="5481973" cy="1200329"/>
          </a:xfrm>
          <a:prstGeom prst="rect">
            <a:avLst/>
          </a:prstGeom>
          <a:solidFill>
            <a:srgbClr val="0091A5"/>
          </a:solidFill>
        </p:spPr>
        <p:txBody>
          <a:bodyPr wrap="square">
            <a:spAutoFit/>
          </a:bodyPr>
          <a:lstStyle/>
          <a:p>
            <a:r>
              <a:rPr lang="en-GB" b="1" dirty="0" err="1">
                <a:solidFill>
                  <a:schemeClr val="bg1"/>
                </a:solidFill>
              </a:rPr>
              <a:t>Fideo</a:t>
            </a:r>
            <a:r>
              <a:rPr lang="en-GB" b="1" dirty="0">
                <a:solidFill>
                  <a:schemeClr val="bg1"/>
                </a:solidFill>
              </a:rPr>
              <a:t> o </a:t>
            </a:r>
            <a:r>
              <a:rPr lang="en-GB" b="1" dirty="0" err="1">
                <a:solidFill>
                  <a:schemeClr val="bg1"/>
                </a:solidFill>
              </a:rPr>
              <a:t>fesen</a:t>
            </a:r>
            <a:r>
              <a:rPr lang="en-GB" b="1" dirty="0">
                <a:solidFill>
                  <a:schemeClr val="bg1"/>
                </a:solidFill>
              </a:rPr>
              <a:t> </a:t>
            </a:r>
            <a:r>
              <a:rPr lang="en-GB" b="1" dirty="0" err="1">
                <a:solidFill>
                  <a:schemeClr val="bg1"/>
                </a:solidFill>
              </a:rPr>
              <a:t>yn</a:t>
            </a:r>
            <a:r>
              <a:rPr lang="en-GB" b="1" dirty="0">
                <a:solidFill>
                  <a:schemeClr val="bg1"/>
                </a:solidFill>
              </a:rPr>
              <a:t> </a:t>
            </a:r>
            <a:r>
              <a:rPr lang="en-GB" b="1" dirty="0" err="1">
                <a:solidFill>
                  <a:schemeClr val="bg1"/>
                </a:solidFill>
              </a:rPr>
              <a:t>egino</a:t>
            </a:r>
            <a:r>
              <a:rPr lang="en-GB" b="1" dirty="0">
                <a:solidFill>
                  <a:schemeClr val="bg1"/>
                </a:solidFill>
              </a:rPr>
              <a:t>, a </a:t>
            </a:r>
            <a:r>
              <a:rPr lang="en-GB" b="1" dirty="0" err="1">
                <a:solidFill>
                  <a:schemeClr val="bg1"/>
                </a:solidFill>
              </a:rPr>
              <a:t>ffilmiwyd</a:t>
            </a:r>
            <a:r>
              <a:rPr lang="en-GB" b="1" dirty="0">
                <a:solidFill>
                  <a:schemeClr val="bg1"/>
                </a:solidFill>
              </a:rPr>
              <a:t> </a:t>
            </a:r>
            <a:r>
              <a:rPr lang="en-GB" b="1" dirty="0" err="1">
                <a:solidFill>
                  <a:schemeClr val="bg1"/>
                </a:solidFill>
              </a:rPr>
              <a:t>dros</a:t>
            </a:r>
            <a:r>
              <a:rPr lang="en-GB" b="1" dirty="0">
                <a:solidFill>
                  <a:schemeClr val="bg1"/>
                </a:solidFill>
              </a:rPr>
              <a:t> 8 mis – 1.26 </a:t>
            </a:r>
            <a:r>
              <a:rPr lang="en-GB" b="1" dirty="0" err="1">
                <a:solidFill>
                  <a:schemeClr val="bg1"/>
                </a:solidFill>
              </a:rPr>
              <a:t>munud</a:t>
            </a:r>
            <a:endParaRPr lang="en-GB" b="1" dirty="0">
              <a:solidFill>
                <a:schemeClr val="bg1"/>
              </a:solidFill>
            </a:endParaRPr>
          </a:p>
          <a:p>
            <a:endParaRPr lang="en-GB" dirty="0">
              <a:solidFill>
                <a:schemeClr val="bg1"/>
              </a:solidFill>
            </a:endParaRPr>
          </a:p>
          <a:p>
            <a:r>
              <a:rPr lang="en-GB" dirty="0">
                <a:solidFill>
                  <a:schemeClr val="bg1"/>
                </a:solidFill>
                <a:hlinkClick r:id="rId3"/>
              </a:rPr>
              <a:t>https://www.youtube.com/watch?v=ijmMA9hlo00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D4BD2C-8A3C-468B-B790-30B645091573}"/>
              </a:ext>
            </a:extLst>
          </p:cNvPr>
          <p:cNvSpPr txBox="1"/>
          <p:nvPr/>
        </p:nvSpPr>
        <p:spPr>
          <a:xfrm>
            <a:off x="6096000" y="1748981"/>
            <a:ext cx="5903496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dirty="0"/>
              <a:t>Pan </a:t>
            </a:r>
            <a:r>
              <a:rPr lang="en-GB" sz="2200" dirty="0" err="1"/>
              <a:t>fydd</a:t>
            </a:r>
            <a:r>
              <a:rPr lang="en-GB" sz="2200" dirty="0"/>
              <a:t> yr </a:t>
            </a:r>
            <a:r>
              <a:rPr lang="en-GB" sz="2200" dirty="0" err="1"/>
              <a:t>holl</a:t>
            </a:r>
            <a:r>
              <a:rPr lang="en-GB" sz="2200" dirty="0"/>
              <a:t> </a:t>
            </a:r>
            <a:r>
              <a:rPr lang="en-GB" sz="2200" dirty="0" err="1"/>
              <a:t>fes</a:t>
            </a:r>
            <a:r>
              <a:rPr lang="en-GB" sz="2200" dirty="0"/>
              <a:t> </a:t>
            </a:r>
            <a:r>
              <a:rPr lang="en-GB" sz="2200" dirty="0" err="1"/>
              <a:t>wedi</a:t>
            </a:r>
            <a:r>
              <a:rPr lang="en-GB" sz="2200" dirty="0"/>
              <a:t> </a:t>
            </a:r>
            <a:r>
              <a:rPr lang="en-GB" sz="2200" dirty="0" err="1"/>
              <a:t>eu</a:t>
            </a:r>
            <a:r>
              <a:rPr lang="en-GB" sz="2200" dirty="0"/>
              <a:t> </a:t>
            </a:r>
            <a:r>
              <a:rPr lang="en-GB" sz="2200" dirty="0" err="1"/>
              <a:t>derbyn</a:t>
            </a:r>
            <a:r>
              <a:rPr lang="en-GB" sz="2200" dirty="0"/>
              <a:t> </a:t>
            </a:r>
            <a:r>
              <a:rPr lang="en-GB" sz="2200" dirty="0" err="1"/>
              <a:t>a’u</a:t>
            </a:r>
            <a:r>
              <a:rPr lang="en-GB" sz="2200" dirty="0"/>
              <a:t> </a:t>
            </a:r>
            <a:r>
              <a:rPr lang="en-GB" sz="2200" dirty="0" err="1"/>
              <a:t>gwirio</a:t>
            </a:r>
            <a:r>
              <a:rPr lang="en-GB" sz="2200" dirty="0"/>
              <a:t> </a:t>
            </a:r>
            <a:r>
              <a:rPr lang="en-GB" sz="2200" dirty="0" err="1"/>
              <a:t>fe</a:t>
            </a:r>
            <a:r>
              <a:rPr lang="en-GB" sz="2200" dirty="0"/>
              <a:t> </a:t>
            </a:r>
            <a:r>
              <a:rPr lang="en-GB" sz="2200" dirty="0" err="1"/>
              <a:t>wneir</a:t>
            </a:r>
            <a:r>
              <a:rPr lang="en-GB" sz="2200" dirty="0"/>
              <a:t> </a:t>
            </a:r>
            <a:r>
              <a:rPr lang="en-GB" sz="2200" dirty="0" err="1"/>
              <a:t>prawf</a:t>
            </a:r>
            <a:r>
              <a:rPr lang="en-GB" sz="2200" dirty="0"/>
              <a:t> </a:t>
            </a:r>
            <a:r>
              <a:rPr lang="en-GB" sz="2200" dirty="0" err="1"/>
              <a:t>egino</a:t>
            </a:r>
            <a:r>
              <a:rPr lang="en-GB" sz="2200" dirty="0"/>
              <a:t>. </a:t>
            </a:r>
          </a:p>
          <a:p>
            <a:endParaRPr lang="en-GB" sz="2200" dirty="0"/>
          </a:p>
          <a:p>
            <a:r>
              <a:rPr lang="en-GB" sz="2200" b="1" dirty="0" err="1">
                <a:solidFill>
                  <a:schemeClr val="accent1"/>
                </a:solidFill>
              </a:rPr>
              <a:t>Cwestiwn</a:t>
            </a:r>
            <a:r>
              <a:rPr lang="en-GB" sz="2200" b="1" dirty="0">
                <a:solidFill>
                  <a:schemeClr val="accent1"/>
                </a:solidFill>
              </a:rPr>
              <a:t> – Beth </a:t>
            </a:r>
            <a:r>
              <a:rPr lang="en-GB" sz="2200" b="1" dirty="0" err="1">
                <a:solidFill>
                  <a:schemeClr val="accent1"/>
                </a:solidFill>
              </a:rPr>
              <a:t>yw</a:t>
            </a:r>
            <a:r>
              <a:rPr lang="en-GB" sz="2200" b="1" dirty="0">
                <a:solidFill>
                  <a:schemeClr val="accent1"/>
                </a:solidFill>
              </a:rPr>
              <a:t> </a:t>
            </a:r>
            <a:r>
              <a:rPr lang="en-GB" sz="2200" b="1" dirty="0" err="1">
                <a:solidFill>
                  <a:schemeClr val="accent1"/>
                </a:solidFill>
              </a:rPr>
              <a:t>prawf</a:t>
            </a:r>
            <a:r>
              <a:rPr lang="en-GB" sz="2200" b="1" dirty="0">
                <a:solidFill>
                  <a:schemeClr val="accent1"/>
                </a:solidFill>
              </a:rPr>
              <a:t> </a:t>
            </a:r>
            <a:r>
              <a:rPr lang="en-GB" sz="2200" b="1" dirty="0" err="1">
                <a:solidFill>
                  <a:schemeClr val="accent1"/>
                </a:solidFill>
              </a:rPr>
              <a:t>egino</a:t>
            </a:r>
            <a:r>
              <a:rPr lang="en-GB" sz="2200" b="1" dirty="0">
                <a:solidFill>
                  <a:schemeClr val="accent1"/>
                </a:solidFill>
              </a:rPr>
              <a:t>?</a:t>
            </a:r>
          </a:p>
          <a:p>
            <a:endParaRPr lang="en-GB" sz="2200" dirty="0"/>
          </a:p>
          <a:p>
            <a:r>
              <a:rPr lang="en-GB" sz="2200" dirty="0"/>
              <a:t>Mae </a:t>
            </a:r>
            <a:r>
              <a:rPr lang="en-GB" sz="2200" dirty="0" err="1"/>
              <a:t>prawf</a:t>
            </a:r>
            <a:r>
              <a:rPr lang="en-GB" sz="2200" dirty="0"/>
              <a:t> </a:t>
            </a:r>
            <a:r>
              <a:rPr lang="en-GB" sz="2200" dirty="0" err="1"/>
              <a:t>egino’n</a:t>
            </a:r>
            <a:r>
              <a:rPr lang="en-GB" sz="2200" dirty="0"/>
              <a:t> </a:t>
            </a:r>
            <a:r>
              <a:rPr lang="en-GB" sz="2200" dirty="0" err="1"/>
              <a:t>amcangyfrif</a:t>
            </a:r>
            <a:r>
              <a:rPr lang="en-GB" sz="2200" dirty="0"/>
              <a:t> </a:t>
            </a:r>
            <a:r>
              <a:rPr lang="en-GB" sz="2200" dirty="0" err="1"/>
              <a:t>canran</a:t>
            </a:r>
            <a:r>
              <a:rPr lang="en-GB" sz="2200" dirty="0"/>
              <a:t> y </a:t>
            </a:r>
            <a:r>
              <a:rPr lang="en-GB" sz="2200" dirty="0" err="1"/>
              <a:t>mes</a:t>
            </a:r>
            <a:r>
              <a:rPr lang="en-GB" sz="2200" dirty="0"/>
              <a:t> o </a:t>
            </a:r>
            <a:r>
              <a:rPr lang="en-GB" sz="2200" dirty="0" err="1"/>
              <a:t>fewn</a:t>
            </a:r>
            <a:r>
              <a:rPr lang="en-GB" sz="2200" dirty="0"/>
              <a:t> </a:t>
            </a:r>
            <a:r>
              <a:rPr lang="en-GB" sz="2200" dirty="0" err="1"/>
              <a:t>sampl</a:t>
            </a:r>
            <a:r>
              <a:rPr lang="en-GB" sz="2200" dirty="0"/>
              <a:t> </a:t>
            </a:r>
            <a:r>
              <a:rPr lang="en-GB" sz="2200" dirty="0" err="1"/>
              <a:t>sydd</a:t>
            </a:r>
            <a:r>
              <a:rPr lang="en-GB" sz="2200" dirty="0"/>
              <a:t> </a:t>
            </a:r>
            <a:r>
              <a:rPr lang="en-GB" sz="2200" dirty="0" err="1"/>
              <a:t>â’r</a:t>
            </a:r>
            <a:r>
              <a:rPr lang="en-GB" sz="2200" dirty="0"/>
              <a:t> </a:t>
            </a:r>
            <a:r>
              <a:rPr lang="en-GB" sz="2200" dirty="0" err="1"/>
              <a:t>gallu</a:t>
            </a:r>
            <a:r>
              <a:rPr lang="en-GB" sz="2200" dirty="0"/>
              <a:t> </a:t>
            </a:r>
            <a:r>
              <a:rPr lang="en-GB" sz="2200" dirty="0" err="1"/>
              <a:t>i</a:t>
            </a:r>
            <a:r>
              <a:rPr lang="en-GB" sz="2200" dirty="0"/>
              <a:t> </a:t>
            </a:r>
            <a:r>
              <a:rPr lang="en-GB" sz="2200" dirty="0" err="1"/>
              <a:t>egino</a:t>
            </a:r>
            <a:r>
              <a:rPr lang="en-GB" sz="2200" dirty="0"/>
              <a:t>. </a:t>
            </a:r>
          </a:p>
          <a:p>
            <a:endParaRPr lang="en-GB" sz="2200" dirty="0"/>
          </a:p>
          <a:p>
            <a:r>
              <a:rPr lang="en-GB" sz="2200" b="1" dirty="0" err="1">
                <a:solidFill>
                  <a:schemeClr val="accent1"/>
                </a:solidFill>
              </a:rPr>
              <a:t>Cwestiwn</a:t>
            </a:r>
            <a:r>
              <a:rPr lang="en-GB" sz="2200" b="1" dirty="0">
                <a:solidFill>
                  <a:schemeClr val="accent1"/>
                </a:solidFill>
              </a:rPr>
              <a:t> – Pam </a:t>
            </a:r>
            <a:r>
              <a:rPr lang="en-GB" sz="2200" b="1" dirty="0" err="1">
                <a:solidFill>
                  <a:schemeClr val="accent1"/>
                </a:solidFill>
              </a:rPr>
              <a:t>gwneud</a:t>
            </a:r>
            <a:r>
              <a:rPr lang="en-GB" sz="2200" b="1" dirty="0">
                <a:solidFill>
                  <a:schemeClr val="accent1"/>
                </a:solidFill>
              </a:rPr>
              <a:t> </a:t>
            </a:r>
            <a:r>
              <a:rPr lang="en-GB" sz="2200" b="1" dirty="0" err="1">
                <a:solidFill>
                  <a:schemeClr val="accent1"/>
                </a:solidFill>
              </a:rPr>
              <a:t>prawf</a:t>
            </a:r>
            <a:r>
              <a:rPr lang="en-GB" sz="2200" b="1" dirty="0">
                <a:solidFill>
                  <a:schemeClr val="accent1"/>
                </a:solidFill>
              </a:rPr>
              <a:t> </a:t>
            </a:r>
            <a:r>
              <a:rPr lang="en-GB" sz="2200" b="1" dirty="0" err="1">
                <a:solidFill>
                  <a:schemeClr val="accent1"/>
                </a:solidFill>
              </a:rPr>
              <a:t>egino</a:t>
            </a:r>
            <a:r>
              <a:rPr lang="en-GB" sz="2200" b="1" dirty="0">
                <a:solidFill>
                  <a:schemeClr val="accent1"/>
                </a:solidFill>
              </a:rPr>
              <a:t>?</a:t>
            </a:r>
            <a:endParaRPr lang="en-GB" sz="2200" dirty="0">
              <a:solidFill>
                <a:schemeClr val="accent1"/>
              </a:solidFill>
            </a:endParaRPr>
          </a:p>
          <a:p>
            <a:endParaRPr lang="en-GB" sz="2200" dirty="0"/>
          </a:p>
          <a:p>
            <a:r>
              <a:rPr lang="en-GB" sz="2200" dirty="0"/>
              <a:t>Mae </a:t>
            </a:r>
            <a:r>
              <a:rPr lang="en-GB" sz="2200" dirty="0" err="1"/>
              <a:t>gwybod</a:t>
            </a:r>
            <a:r>
              <a:rPr lang="en-GB" sz="2200" dirty="0"/>
              <a:t> </a:t>
            </a:r>
            <a:r>
              <a:rPr lang="en-GB" sz="2200" dirty="0" err="1"/>
              <a:t>cyfradd</a:t>
            </a:r>
            <a:r>
              <a:rPr lang="en-GB" sz="2200" dirty="0"/>
              <a:t> </a:t>
            </a:r>
            <a:r>
              <a:rPr lang="en-GB" sz="2200" dirty="0" err="1"/>
              <a:t>egino</a:t>
            </a:r>
            <a:r>
              <a:rPr lang="en-GB" sz="2200" dirty="0"/>
              <a:t> </a:t>
            </a:r>
            <a:r>
              <a:rPr lang="en-GB" sz="2200" dirty="0" err="1"/>
              <a:t>hedyn</a:t>
            </a:r>
            <a:r>
              <a:rPr lang="en-GB" sz="2200" dirty="0"/>
              <a:t> </a:t>
            </a:r>
            <a:r>
              <a:rPr lang="en-GB" sz="2200" dirty="0" err="1"/>
              <a:t>penodol</a:t>
            </a:r>
            <a:r>
              <a:rPr lang="en-GB" sz="2200" dirty="0"/>
              <a:t> yn </a:t>
            </a:r>
            <a:r>
              <a:rPr lang="en-GB" sz="2200" dirty="0" err="1"/>
              <a:t>allweddol</a:t>
            </a:r>
            <a:r>
              <a:rPr lang="en-GB" sz="2200" dirty="0"/>
              <a:t> </a:t>
            </a:r>
            <a:r>
              <a:rPr lang="en-GB" sz="2200" dirty="0" err="1"/>
              <a:t>er</a:t>
            </a:r>
            <a:r>
              <a:rPr lang="en-GB" sz="2200" dirty="0"/>
              <a:t> </a:t>
            </a:r>
            <a:r>
              <a:rPr lang="en-GB" sz="2200" dirty="0" err="1"/>
              <a:t>mwyn</a:t>
            </a:r>
            <a:r>
              <a:rPr lang="en-GB" sz="2200" dirty="0"/>
              <a:t> </a:t>
            </a:r>
            <a:r>
              <a:rPr lang="en-GB" sz="2200" dirty="0" err="1"/>
              <a:t>deall</a:t>
            </a:r>
            <a:r>
              <a:rPr lang="en-GB" sz="2200" dirty="0"/>
              <a:t> pa </a:t>
            </a:r>
            <a:r>
              <a:rPr lang="en-GB" sz="2200" dirty="0" err="1"/>
              <a:t>mor</a:t>
            </a:r>
            <a:r>
              <a:rPr lang="en-GB" sz="2200" dirty="0"/>
              <a:t> </a:t>
            </a:r>
            <a:r>
              <a:rPr lang="en-GB" sz="2200" dirty="0" err="1"/>
              <a:t>dda</a:t>
            </a:r>
            <a:r>
              <a:rPr lang="en-GB" sz="2200" dirty="0"/>
              <a:t> y </a:t>
            </a:r>
            <a:r>
              <a:rPr lang="en-GB" sz="2200" dirty="0" err="1"/>
              <a:t>bydd</a:t>
            </a:r>
            <a:r>
              <a:rPr lang="en-GB" sz="2200" dirty="0"/>
              <a:t> yr </a:t>
            </a:r>
            <a:r>
              <a:rPr lang="en-GB" sz="2200" dirty="0" err="1"/>
              <a:t>hedyn</a:t>
            </a:r>
            <a:r>
              <a:rPr lang="en-GB" sz="2200" dirty="0"/>
              <a:t> </a:t>
            </a:r>
            <a:r>
              <a:rPr lang="en-GB" sz="2200" dirty="0" err="1"/>
              <a:t>hwnnw</a:t>
            </a:r>
            <a:r>
              <a:rPr lang="en-GB" sz="2200" dirty="0"/>
              <a:t> yn </a:t>
            </a:r>
            <a:r>
              <a:rPr lang="en-GB" sz="2200" dirty="0" err="1"/>
              <a:t>tyfu</a:t>
            </a:r>
            <a:r>
              <a:rPr lang="en-GB" sz="2200" dirty="0"/>
              <a:t> ar </a:t>
            </a:r>
            <a:r>
              <a:rPr lang="en-GB" sz="2200" dirty="0" err="1"/>
              <a:t>ôl</a:t>
            </a:r>
            <a:r>
              <a:rPr lang="en-GB" sz="2200" dirty="0"/>
              <a:t> </a:t>
            </a:r>
            <a:r>
              <a:rPr lang="en-GB" sz="2200" dirty="0" err="1"/>
              <a:t>ei</a:t>
            </a:r>
            <a:r>
              <a:rPr lang="en-GB" sz="2200" dirty="0"/>
              <a:t> </a:t>
            </a:r>
            <a:r>
              <a:rPr lang="en-GB" sz="2200" dirty="0" err="1"/>
              <a:t>blannu</a:t>
            </a:r>
            <a:r>
              <a:rPr lang="en-GB" sz="2200" dirty="0"/>
              <a:t>. </a:t>
            </a:r>
            <a:endParaRPr lang="en-GB" sz="2400" b="1" dirty="0"/>
          </a:p>
          <a:p>
            <a:endParaRPr lang="en-GB" sz="24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1FDE5BE-47ED-414A-B591-A64320A494D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800" y="1518265"/>
            <a:ext cx="5481973" cy="3734594"/>
          </a:xfrm>
          <a:prstGeom prst="rect">
            <a:avLst/>
          </a:prstGeom>
          <a:ln w="19050">
            <a:solidFill>
              <a:srgbClr val="0091A5"/>
            </a:solidFill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AB7BFF9-6B8D-4E0F-9845-548AA3A36A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0278" y="525018"/>
            <a:ext cx="2747223" cy="627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904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814E78-E899-49B1-8E8D-E3687E770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476251"/>
            <a:ext cx="8775700" cy="678782"/>
          </a:xfrm>
        </p:spPr>
        <p:txBody>
          <a:bodyPr/>
          <a:lstStyle/>
          <a:p>
            <a:r>
              <a:rPr lang="en-GB" sz="2800" dirty="0" err="1">
                <a:solidFill>
                  <a:schemeClr val="accent1"/>
                </a:solidFill>
              </a:rPr>
              <a:t>Amser</a:t>
            </a:r>
            <a:r>
              <a:rPr lang="en-GB" sz="2800" dirty="0">
                <a:solidFill>
                  <a:schemeClr val="accent1"/>
                </a:solidFill>
              </a:rPr>
              <a:t> v </a:t>
            </a:r>
            <a:r>
              <a:rPr lang="en-GB" sz="2800" dirty="0" err="1">
                <a:solidFill>
                  <a:schemeClr val="accent1"/>
                </a:solidFill>
              </a:rPr>
              <a:t>cyfradd</a:t>
            </a:r>
            <a:r>
              <a:rPr lang="en-GB" sz="2800" dirty="0">
                <a:solidFill>
                  <a:schemeClr val="accent1"/>
                </a:solidFill>
              </a:rPr>
              <a:t> </a:t>
            </a:r>
            <a:r>
              <a:rPr lang="en-GB" sz="2800" dirty="0" err="1">
                <a:solidFill>
                  <a:schemeClr val="accent1"/>
                </a:solidFill>
              </a:rPr>
              <a:t>egino</a:t>
            </a:r>
            <a:r>
              <a:rPr lang="en-GB" sz="2800" dirty="0">
                <a:solidFill>
                  <a:schemeClr val="accent1"/>
                </a:solidFill>
              </a:rPr>
              <a:t> </a:t>
            </a:r>
            <a:r>
              <a:rPr lang="en-GB" sz="2800" dirty="0" err="1">
                <a:solidFill>
                  <a:schemeClr val="accent1"/>
                </a:solidFill>
              </a:rPr>
              <a:t>cyfartalog</a:t>
            </a:r>
            <a:r>
              <a:rPr lang="en-GB" sz="2800" dirty="0">
                <a:solidFill>
                  <a:schemeClr val="accent1"/>
                </a:solidFill>
              </a:rPr>
              <a:t> </a:t>
            </a:r>
            <a:r>
              <a:rPr lang="en-GB" sz="2800" dirty="0" err="1">
                <a:solidFill>
                  <a:schemeClr val="accent1"/>
                </a:solidFill>
              </a:rPr>
              <a:t>mesen</a:t>
            </a:r>
            <a:endParaRPr lang="en-GB" sz="2800" dirty="0">
              <a:solidFill>
                <a:schemeClr val="accent1"/>
              </a:solidFill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0D484FAF-B654-49CF-808F-57795267102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2867981"/>
              </p:ext>
            </p:extLst>
          </p:nvPr>
        </p:nvGraphicFramePr>
        <p:xfrm>
          <a:off x="-1" y="1700212"/>
          <a:ext cx="7716254" cy="49893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0D484FAF-B654-49CF-808F-57795267102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49416452"/>
              </p:ext>
            </p:extLst>
          </p:nvPr>
        </p:nvGraphicFramePr>
        <p:xfrm>
          <a:off x="-2" y="2130341"/>
          <a:ext cx="8534401" cy="45592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10E22EFE-DC3A-40C3-B279-6EBFEC214097}"/>
              </a:ext>
            </a:extLst>
          </p:cNvPr>
          <p:cNvSpPr txBox="1"/>
          <p:nvPr/>
        </p:nvSpPr>
        <p:spPr>
          <a:xfrm>
            <a:off x="5260625" y="1425124"/>
            <a:ext cx="48268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/>
              <a:t>Mes</a:t>
            </a:r>
            <a:r>
              <a:rPr lang="en-GB" b="1" dirty="0"/>
              <a:t> yn </a:t>
            </a:r>
            <a:r>
              <a:rPr lang="en-GB" b="1" dirty="0" err="1"/>
              <a:t>cael</a:t>
            </a:r>
            <a:r>
              <a:rPr lang="en-GB" b="1" dirty="0"/>
              <a:t> </a:t>
            </a:r>
            <a:r>
              <a:rPr lang="en-GB" b="1" dirty="0" err="1"/>
              <a:t>eu</a:t>
            </a:r>
            <a:r>
              <a:rPr lang="en-GB" b="1" dirty="0"/>
              <a:t> </a:t>
            </a:r>
            <a:r>
              <a:rPr lang="en-GB" b="1" dirty="0" err="1"/>
              <a:t>plannu</a:t>
            </a:r>
            <a:r>
              <a:rPr lang="en-GB" b="1" dirty="0"/>
              <a:t> yn y </a:t>
            </a:r>
            <a:r>
              <a:rPr lang="en-GB" b="1" dirty="0" err="1"/>
              <a:t>ddaear</a:t>
            </a:r>
            <a:r>
              <a:rPr lang="en-GB" b="1" dirty="0"/>
              <a:t> yn y </a:t>
            </a:r>
            <a:r>
              <a:rPr lang="en-GB" b="1" dirty="0" err="1"/>
              <a:t>feithrinfa</a:t>
            </a:r>
            <a:endParaRPr lang="en-GB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F44DF0E-DB3C-435A-B1D0-310086161EF0}"/>
              </a:ext>
            </a:extLst>
          </p:cNvPr>
          <p:cNvSpPr txBox="1"/>
          <p:nvPr/>
        </p:nvSpPr>
        <p:spPr>
          <a:xfrm>
            <a:off x="2958907" y="1184122"/>
            <a:ext cx="24495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err="1"/>
              <a:t>Mes</a:t>
            </a:r>
            <a:r>
              <a:rPr lang="en-GB" b="1" dirty="0"/>
              <a:t> yn </a:t>
            </a:r>
            <a:r>
              <a:rPr lang="en-GB" b="1" dirty="0" err="1"/>
              <a:t>cael</a:t>
            </a:r>
            <a:r>
              <a:rPr lang="en-GB" b="1" dirty="0"/>
              <a:t> </a:t>
            </a:r>
            <a:r>
              <a:rPr lang="en-GB" b="1" dirty="0" err="1"/>
              <a:t>eu</a:t>
            </a:r>
            <a:r>
              <a:rPr lang="en-GB" b="1" dirty="0"/>
              <a:t> </a:t>
            </a:r>
            <a:r>
              <a:rPr lang="en-GB" b="1" dirty="0" err="1"/>
              <a:t>casglu</a:t>
            </a:r>
            <a:endParaRPr lang="en-GB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F05C933-473F-4419-A3E1-F06C7A8C1C38}"/>
              </a:ext>
            </a:extLst>
          </p:cNvPr>
          <p:cNvSpPr txBox="1"/>
          <p:nvPr/>
        </p:nvSpPr>
        <p:spPr>
          <a:xfrm>
            <a:off x="431802" y="1060789"/>
            <a:ext cx="2448858" cy="923330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GB" b="1" dirty="0" err="1"/>
              <a:t>Mes</a:t>
            </a:r>
            <a:r>
              <a:rPr lang="en-GB" b="1" dirty="0"/>
              <a:t> yn </a:t>
            </a:r>
            <a:r>
              <a:rPr lang="en-GB" b="1" dirty="0" err="1"/>
              <a:t>aeddfedu</a:t>
            </a:r>
            <a:r>
              <a:rPr lang="en-GB" b="1" dirty="0"/>
              <a:t> ar </a:t>
            </a:r>
            <a:r>
              <a:rPr lang="en-GB" b="1" dirty="0" err="1"/>
              <a:t>goeden</a:t>
            </a:r>
            <a:r>
              <a:rPr lang="en-GB" b="1" dirty="0"/>
              <a:t> a </a:t>
            </a:r>
            <a:r>
              <a:rPr lang="en-GB" b="1" dirty="0" err="1"/>
              <a:t>dechrau</a:t>
            </a:r>
            <a:r>
              <a:rPr lang="en-GB" b="1" dirty="0"/>
              <a:t> </a:t>
            </a:r>
            <a:r>
              <a:rPr lang="en-GB" b="1" dirty="0" err="1"/>
              <a:t>syrthio</a:t>
            </a:r>
            <a:endParaRPr lang="en-GB" b="1" dirty="0"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A788DED5-54FE-4B9E-BFF6-47E54AA50392}"/>
              </a:ext>
            </a:extLst>
          </p:cNvPr>
          <p:cNvGrpSpPr/>
          <p:nvPr/>
        </p:nvGrpSpPr>
        <p:grpSpPr>
          <a:xfrm>
            <a:off x="1063354" y="1684898"/>
            <a:ext cx="1779152" cy="551166"/>
            <a:chOff x="1063057" y="1700212"/>
            <a:chExt cx="1779152" cy="551166"/>
          </a:xfrm>
        </p:grpSpPr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EE0A8BC6-C719-4217-A9C5-D7D4F9349985}"/>
                </a:ext>
              </a:extLst>
            </p:cNvPr>
            <p:cNvCxnSpPr>
              <a:cxnSpLocks/>
            </p:cNvCxnSpPr>
            <p:nvPr/>
          </p:nvCxnSpPr>
          <p:spPr>
            <a:xfrm>
              <a:off x="1063057" y="2236031"/>
              <a:ext cx="1779152" cy="15347"/>
            </a:xfrm>
            <a:prstGeom prst="straightConnector1">
              <a:avLst/>
            </a:prstGeom>
            <a:ln w="38100"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5A1DBE68-F953-43FB-AA62-56B3381BFA6B}"/>
                </a:ext>
              </a:extLst>
            </p:cNvPr>
            <p:cNvCxnSpPr>
              <a:cxnSpLocks/>
            </p:cNvCxnSpPr>
            <p:nvPr/>
          </p:nvCxnSpPr>
          <p:spPr>
            <a:xfrm>
              <a:off x="1620252" y="1700212"/>
              <a:ext cx="0" cy="551166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385063CB-DCF2-4893-95C6-9EDD197F5BC6}"/>
              </a:ext>
            </a:extLst>
          </p:cNvPr>
          <p:cNvGrpSpPr/>
          <p:nvPr/>
        </p:nvGrpSpPr>
        <p:grpSpPr>
          <a:xfrm>
            <a:off x="1856683" y="1770052"/>
            <a:ext cx="2516249" cy="223723"/>
            <a:chOff x="1864870" y="1679357"/>
            <a:chExt cx="2377756" cy="438568"/>
          </a:xfrm>
        </p:grpSpPr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F87EF54F-272C-4933-A91F-80DCC3041E15}"/>
                </a:ext>
              </a:extLst>
            </p:cNvPr>
            <p:cNvCxnSpPr>
              <a:cxnSpLocks/>
            </p:cNvCxnSpPr>
            <p:nvPr/>
          </p:nvCxnSpPr>
          <p:spPr>
            <a:xfrm>
              <a:off x="1864870" y="2096602"/>
              <a:ext cx="2377756" cy="0"/>
            </a:xfrm>
            <a:prstGeom prst="straightConnector1">
              <a:avLst/>
            </a:prstGeom>
            <a:ln w="38100"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CF4F5389-503D-49A8-9101-66712AC47D1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274072" y="1679357"/>
              <a:ext cx="329884" cy="438568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468FF705-2A2F-4C20-B9C4-F63770D6841E}"/>
              </a:ext>
            </a:extLst>
          </p:cNvPr>
          <p:cNvGrpSpPr/>
          <p:nvPr/>
        </p:nvGrpSpPr>
        <p:grpSpPr>
          <a:xfrm>
            <a:off x="3926087" y="2041785"/>
            <a:ext cx="1828298" cy="177263"/>
            <a:chOff x="3953377" y="1411341"/>
            <a:chExt cx="1828298" cy="448995"/>
          </a:xfrm>
        </p:grpSpPr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3B9B26FA-6566-4A3B-B9E7-5F28E9BB84C2}"/>
                </a:ext>
              </a:extLst>
            </p:cNvPr>
            <p:cNvCxnSpPr>
              <a:cxnSpLocks/>
            </p:cNvCxnSpPr>
            <p:nvPr/>
          </p:nvCxnSpPr>
          <p:spPr>
            <a:xfrm>
              <a:off x="3953377" y="1860336"/>
              <a:ext cx="1828298" cy="0"/>
            </a:xfrm>
            <a:prstGeom prst="straightConnector1">
              <a:avLst/>
            </a:prstGeom>
            <a:ln w="38100"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CCEA8AE-F8B5-4DCB-9DE7-9BC084E207E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238953" y="1411341"/>
              <a:ext cx="329884" cy="438568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1F91042B-9CF4-4940-ABB2-BA04722FEEB4}"/>
              </a:ext>
            </a:extLst>
          </p:cNvPr>
          <p:cNvSpPr txBox="1"/>
          <p:nvPr/>
        </p:nvSpPr>
        <p:spPr>
          <a:xfrm>
            <a:off x="8246407" y="2015628"/>
            <a:ext cx="381343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err="1">
                <a:solidFill>
                  <a:schemeClr val="accent1"/>
                </a:solidFill>
              </a:rPr>
              <a:t>Cwestiwn</a:t>
            </a:r>
            <a:r>
              <a:rPr lang="en-GB" sz="2400" b="1" dirty="0">
                <a:solidFill>
                  <a:schemeClr val="accent1"/>
                </a:solidFill>
              </a:rPr>
              <a:t> – pa </a:t>
            </a:r>
            <a:r>
              <a:rPr lang="en-GB" sz="2400" b="1" dirty="0" err="1">
                <a:solidFill>
                  <a:schemeClr val="accent1"/>
                </a:solidFill>
              </a:rPr>
              <a:t>effaith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mae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amser</a:t>
            </a:r>
            <a:r>
              <a:rPr lang="en-GB" sz="2400" b="1" dirty="0">
                <a:solidFill>
                  <a:schemeClr val="accent1"/>
                </a:solidFill>
              </a:rPr>
              <a:t> yn </a:t>
            </a:r>
            <a:r>
              <a:rPr lang="en-GB" sz="2400" b="1" dirty="0" err="1">
                <a:solidFill>
                  <a:schemeClr val="accent1"/>
                </a:solidFill>
              </a:rPr>
              <a:t>ei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gael</a:t>
            </a:r>
            <a:r>
              <a:rPr lang="en-GB" sz="2400" b="1" dirty="0">
                <a:solidFill>
                  <a:schemeClr val="accent1"/>
                </a:solidFill>
              </a:rPr>
              <a:t> ar </a:t>
            </a:r>
            <a:r>
              <a:rPr lang="en-GB" sz="2400" b="1" dirty="0" err="1">
                <a:solidFill>
                  <a:schemeClr val="accent1"/>
                </a:solidFill>
              </a:rPr>
              <a:t>gyfradd</a:t>
            </a:r>
            <a:r>
              <a:rPr lang="en-GB" sz="2400" b="1" dirty="0">
                <a:solidFill>
                  <a:schemeClr val="accent1"/>
                </a:solidFill>
              </a:rPr>
              <a:t> % </a:t>
            </a:r>
            <a:r>
              <a:rPr lang="en-GB" sz="2400" b="1" dirty="0" err="1">
                <a:solidFill>
                  <a:schemeClr val="accent1"/>
                </a:solidFill>
              </a:rPr>
              <a:t>egino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mes</a:t>
            </a:r>
            <a:r>
              <a:rPr lang="en-GB" sz="2400" b="1" dirty="0">
                <a:solidFill>
                  <a:schemeClr val="accent1"/>
                </a:solidFill>
              </a:rPr>
              <a:t>? </a:t>
            </a:r>
          </a:p>
          <a:p>
            <a:endParaRPr lang="en-GB" sz="2400" b="1" dirty="0">
              <a:solidFill>
                <a:schemeClr val="accent1"/>
              </a:solidFill>
            </a:endParaRPr>
          </a:p>
          <a:p>
            <a:r>
              <a:rPr lang="en-GB" sz="2400" b="1" dirty="0">
                <a:solidFill>
                  <a:schemeClr val="accent1"/>
                </a:solidFill>
              </a:rPr>
              <a:t>Beth </a:t>
            </a:r>
            <a:r>
              <a:rPr lang="en-GB" sz="2400" b="1" dirty="0" err="1">
                <a:solidFill>
                  <a:schemeClr val="accent1"/>
                </a:solidFill>
              </a:rPr>
              <a:t>yw’r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gyfradd</a:t>
            </a:r>
            <a:r>
              <a:rPr lang="en-GB" sz="2400" b="1" dirty="0">
                <a:solidFill>
                  <a:schemeClr val="accent1"/>
                </a:solidFill>
              </a:rPr>
              <a:t> % pan </a:t>
            </a:r>
            <a:r>
              <a:rPr lang="en-GB" sz="2400" b="1" dirty="0" err="1">
                <a:solidFill>
                  <a:schemeClr val="accent1"/>
                </a:solidFill>
              </a:rPr>
              <a:t>fydd</a:t>
            </a:r>
            <a:r>
              <a:rPr lang="en-GB" sz="2400" b="1" dirty="0">
                <a:solidFill>
                  <a:schemeClr val="accent1"/>
                </a:solidFill>
              </a:rPr>
              <a:t> y </a:t>
            </a:r>
            <a:r>
              <a:rPr lang="en-GB" sz="2400" b="1" dirty="0" err="1">
                <a:solidFill>
                  <a:schemeClr val="accent1"/>
                </a:solidFill>
              </a:rPr>
              <a:t>mes</a:t>
            </a:r>
            <a:r>
              <a:rPr lang="en-GB" sz="2400" b="1" dirty="0">
                <a:solidFill>
                  <a:schemeClr val="accent1"/>
                </a:solidFill>
              </a:rPr>
              <a:t> yn:</a:t>
            </a:r>
          </a:p>
          <a:p>
            <a:pPr marL="342900" indent="-342900">
              <a:buFontTx/>
              <a:buChar char="-"/>
            </a:pPr>
            <a:r>
              <a:rPr lang="en-GB" sz="2400" b="1" dirty="0" err="1">
                <a:solidFill>
                  <a:schemeClr val="accent1"/>
                </a:solidFill>
              </a:rPr>
              <a:t>Syrthio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o’r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goeden</a:t>
            </a:r>
            <a:r>
              <a:rPr lang="en-GB" sz="2400" b="1" dirty="0">
                <a:solidFill>
                  <a:schemeClr val="accent1"/>
                </a:solidFill>
              </a:rPr>
              <a:t>?</a:t>
            </a:r>
          </a:p>
          <a:p>
            <a:pPr marL="342900" indent="-342900">
              <a:buFontTx/>
              <a:buChar char="-"/>
            </a:pPr>
            <a:r>
              <a:rPr lang="en-GB" sz="2400" b="1" dirty="0">
                <a:solidFill>
                  <a:schemeClr val="accent1"/>
                </a:solidFill>
              </a:rPr>
              <a:t>Cael </a:t>
            </a:r>
            <a:r>
              <a:rPr lang="en-GB" sz="2400" b="1" dirty="0" err="1">
                <a:solidFill>
                  <a:schemeClr val="accent1"/>
                </a:solidFill>
              </a:rPr>
              <a:t>eu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casglu</a:t>
            </a:r>
            <a:r>
              <a:rPr lang="en-GB" sz="2400" b="1" dirty="0">
                <a:solidFill>
                  <a:schemeClr val="accent1"/>
                </a:solidFill>
              </a:rPr>
              <a:t>?</a:t>
            </a:r>
          </a:p>
          <a:p>
            <a:pPr marL="342900" indent="-342900">
              <a:buFontTx/>
              <a:buChar char="-"/>
            </a:pPr>
            <a:r>
              <a:rPr lang="en-GB" sz="2400" b="1" dirty="0">
                <a:solidFill>
                  <a:schemeClr val="accent1"/>
                </a:solidFill>
              </a:rPr>
              <a:t>Cael </a:t>
            </a:r>
            <a:r>
              <a:rPr lang="en-GB" sz="2400" b="1" dirty="0" err="1">
                <a:solidFill>
                  <a:schemeClr val="accent1"/>
                </a:solidFill>
              </a:rPr>
              <a:t>eu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plannu</a:t>
            </a:r>
            <a:r>
              <a:rPr lang="en-GB" sz="2400" b="1" dirty="0">
                <a:solidFill>
                  <a:schemeClr val="accent1"/>
                </a:solidFill>
              </a:rPr>
              <a:t> yn y </a:t>
            </a:r>
            <a:r>
              <a:rPr lang="en-GB" sz="2400" b="1" dirty="0" err="1">
                <a:solidFill>
                  <a:schemeClr val="accent1"/>
                </a:solidFill>
              </a:rPr>
              <a:t>ddaear</a:t>
            </a:r>
            <a:r>
              <a:rPr lang="en-GB" sz="2400" b="1" dirty="0">
                <a:solidFill>
                  <a:schemeClr val="accent1"/>
                </a:solidFill>
              </a:rPr>
              <a:t> yn y </a:t>
            </a:r>
            <a:r>
              <a:rPr lang="en-GB" sz="2400" b="1" dirty="0" err="1">
                <a:solidFill>
                  <a:schemeClr val="accent1"/>
                </a:solidFill>
              </a:rPr>
              <a:t>feithrinfa</a:t>
            </a:r>
            <a:r>
              <a:rPr lang="en-GB" sz="2400" b="1" dirty="0">
                <a:solidFill>
                  <a:schemeClr val="accent1"/>
                </a:solidFill>
              </a:rPr>
              <a:t>? </a:t>
            </a:r>
          </a:p>
        </p:txBody>
      </p:sp>
      <p:pic>
        <p:nvPicPr>
          <p:cNvPr id="55" name="Picture 54">
            <a:extLst>
              <a:ext uri="{FF2B5EF4-FFF2-40B4-BE49-F238E27FC236}">
                <a16:creationId xmlns:a16="http://schemas.microsoft.com/office/drawing/2014/main" id="{4F0FEE90-CB75-4A74-BC2B-A6BC3BBB05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76704" y="635308"/>
            <a:ext cx="2295075" cy="612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745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C4E9FFFE-AE5C-472A-AECA-BF6072EB905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801" y="4689394"/>
            <a:ext cx="2831181" cy="1881556"/>
          </a:xfrm>
          <a:prstGeom prst="rect">
            <a:avLst/>
          </a:prstGeom>
          <a:ln w="19050">
            <a:solidFill>
              <a:srgbClr val="0091A5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715A7FE-BACB-41C8-8B69-223B82A46A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163644"/>
            <a:ext cx="8775700" cy="1223963"/>
          </a:xfrm>
        </p:spPr>
        <p:txBody>
          <a:bodyPr/>
          <a:lstStyle/>
          <a:p>
            <a:r>
              <a:rPr lang="en-GB" dirty="0" err="1">
                <a:solidFill>
                  <a:schemeClr val="accent1"/>
                </a:solidFill>
              </a:rPr>
              <a:t>Lleihau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dirywiad</a:t>
            </a:r>
            <a:endParaRPr lang="en-GB" dirty="0">
              <a:solidFill>
                <a:schemeClr val="accent1"/>
              </a:solidFill>
            </a:endParaRP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8FED597A-1DB2-4EFB-96EE-81CD7DF056E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31793" y="3654790"/>
            <a:ext cx="2926080" cy="1956816"/>
          </a:xfrm>
          <a:ln w="19050">
            <a:solidFill>
              <a:srgbClr val="0091A5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D8A4575-5EFC-4991-999D-F83E9CBE5351}"/>
              </a:ext>
            </a:extLst>
          </p:cNvPr>
          <p:cNvPicPr/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920449" y="2245766"/>
            <a:ext cx="1660207" cy="349518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AD3958E-13E1-4FF5-BA10-58F15562195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801" y="2624804"/>
            <a:ext cx="2833401" cy="1881556"/>
          </a:xfrm>
          <a:prstGeom prst="rect">
            <a:avLst/>
          </a:prstGeom>
          <a:ln w="19050">
            <a:solidFill>
              <a:srgbClr val="0091A5"/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17789DF-19E9-46D6-8346-D062D28566AC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15749" y="3048989"/>
            <a:ext cx="2435889" cy="272759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E6EDD2D-F405-4BC8-9E22-D52ABFC638C8}"/>
              </a:ext>
            </a:extLst>
          </p:cNvPr>
          <p:cNvSpPr txBox="1"/>
          <p:nvPr/>
        </p:nvSpPr>
        <p:spPr>
          <a:xfrm>
            <a:off x="316576" y="1679955"/>
            <a:ext cx="115588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err="1">
                <a:solidFill>
                  <a:schemeClr val="accent1"/>
                </a:solidFill>
              </a:rPr>
              <a:t>Cwestiwn</a:t>
            </a:r>
            <a:r>
              <a:rPr lang="en-GB" sz="2400" b="1" dirty="0">
                <a:solidFill>
                  <a:schemeClr val="accent1"/>
                </a:solidFill>
              </a:rPr>
              <a:t> – Pa </a:t>
            </a:r>
            <a:r>
              <a:rPr lang="en-GB" sz="2400" b="1" dirty="0" err="1">
                <a:solidFill>
                  <a:schemeClr val="accent1"/>
                </a:solidFill>
              </a:rPr>
              <a:t>ffactorau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allai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gyflymu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dirywiad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mesen</a:t>
            </a:r>
            <a:r>
              <a:rPr lang="en-GB" sz="2400" b="1" dirty="0">
                <a:solidFill>
                  <a:schemeClr val="accent1"/>
                </a:solidFill>
              </a:rPr>
              <a:t> a </a:t>
            </a:r>
            <a:r>
              <a:rPr lang="en-GB" sz="2400" b="1" dirty="0" err="1">
                <a:solidFill>
                  <a:schemeClr val="accent1"/>
                </a:solidFill>
              </a:rPr>
              <a:t>lleihau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ei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chyfleoedd</a:t>
            </a:r>
            <a:r>
              <a:rPr lang="en-GB" sz="2400" b="1" dirty="0">
                <a:solidFill>
                  <a:schemeClr val="accent1"/>
                </a:solidFill>
              </a:rPr>
              <a:t> o </a:t>
            </a:r>
            <a:r>
              <a:rPr lang="en-GB" sz="2400" b="1" dirty="0" err="1">
                <a:solidFill>
                  <a:schemeClr val="accent1"/>
                </a:solidFill>
              </a:rPr>
              <a:t>egino’n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llwyddiannus</a:t>
            </a:r>
            <a:r>
              <a:rPr lang="en-GB" sz="2400" b="1" dirty="0">
                <a:solidFill>
                  <a:schemeClr val="accent1"/>
                </a:solidFill>
              </a:rPr>
              <a:t>?  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B1E6785-69D8-470E-8007-20EF71DFC5F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0278" y="525018"/>
            <a:ext cx="2747223" cy="627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386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37EB73-E7B5-430A-B62C-F506ACB5AD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476250"/>
            <a:ext cx="8775700" cy="784991"/>
          </a:xfrm>
        </p:spPr>
        <p:txBody>
          <a:bodyPr/>
          <a:lstStyle/>
          <a:p>
            <a:r>
              <a:rPr lang="en-GB" dirty="0" err="1">
                <a:solidFill>
                  <a:schemeClr val="accent1"/>
                </a:solidFill>
              </a:rPr>
              <a:t>Cyfraddau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egino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mes</a:t>
            </a:r>
            <a:r>
              <a:rPr lang="en-GB" dirty="0">
                <a:solidFill>
                  <a:schemeClr val="accent1"/>
                </a:solidFill>
              </a:rPr>
              <a:t>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226B49A-E287-4B9C-9781-AD0FBF05DF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1257" y="1261241"/>
            <a:ext cx="3840654" cy="5120872"/>
          </a:xfrm>
          <a:ln w="28575">
            <a:solidFill>
              <a:schemeClr val="accent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1E647E2-8A32-45E5-8FB8-78FE7AF1C1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0278" y="525018"/>
            <a:ext cx="2747223" cy="62731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54897C2-85FD-4120-880B-8292100A0997}"/>
              </a:ext>
            </a:extLst>
          </p:cNvPr>
          <p:cNvSpPr txBox="1"/>
          <p:nvPr/>
        </p:nvSpPr>
        <p:spPr>
          <a:xfrm>
            <a:off x="4711367" y="1048605"/>
            <a:ext cx="6365174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2400" dirty="0"/>
              <a:t>Y </a:t>
            </a:r>
            <a:r>
              <a:rPr lang="en-GB" sz="2400" dirty="0" err="1"/>
              <a:t>nifer</a:t>
            </a:r>
            <a:r>
              <a:rPr lang="en-GB" sz="2400" dirty="0"/>
              <a:t> </a:t>
            </a:r>
            <a:r>
              <a:rPr lang="en-GB" sz="2400" dirty="0" err="1"/>
              <a:t>cyfartalog</a:t>
            </a:r>
            <a:r>
              <a:rPr lang="en-GB" sz="2400" dirty="0"/>
              <a:t> o </a:t>
            </a:r>
            <a:r>
              <a:rPr lang="en-GB" sz="2400" dirty="0" err="1"/>
              <a:t>fes</a:t>
            </a:r>
            <a:r>
              <a:rPr lang="en-GB" sz="2400" dirty="0"/>
              <a:t> </a:t>
            </a:r>
            <a:r>
              <a:rPr lang="en-GB" sz="2400" dirty="0" err="1"/>
              <a:t>hyfyw</a:t>
            </a:r>
            <a:r>
              <a:rPr lang="en-GB" sz="2400" dirty="0"/>
              <a:t> </a:t>
            </a:r>
            <a:r>
              <a:rPr lang="en-GB" sz="2400" dirty="0" err="1"/>
              <a:t>yw</a:t>
            </a:r>
            <a:r>
              <a:rPr lang="en-GB" sz="2400" dirty="0"/>
              <a:t>:</a:t>
            </a:r>
          </a:p>
          <a:p>
            <a:endParaRPr lang="en-GB" sz="2400" dirty="0"/>
          </a:p>
          <a:p>
            <a:pPr marL="285750" indent="-285750">
              <a:buFontTx/>
              <a:buChar char="-"/>
            </a:pPr>
            <a:r>
              <a:rPr lang="en-GB" sz="2400" dirty="0"/>
              <a:t>250 </a:t>
            </a:r>
            <a:r>
              <a:rPr lang="en-GB" sz="2400" dirty="0" err="1"/>
              <a:t>i</a:t>
            </a:r>
            <a:r>
              <a:rPr lang="en-GB" sz="2400" dirty="0"/>
              <a:t> bob kg. ar </a:t>
            </a:r>
            <a:r>
              <a:rPr lang="en-GB" sz="2400" dirty="0" err="1"/>
              <a:t>gyfer</a:t>
            </a:r>
            <a:r>
              <a:rPr lang="en-GB" sz="2400" dirty="0"/>
              <a:t> </a:t>
            </a:r>
            <a:r>
              <a:rPr lang="en-GB" sz="2400" dirty="0" err="1"/>
              <a:t>derwen</a:t>
            </a:r>
            <a:r>
              <a:rPr lang="en-GB" sz="2400" dirty="0"/>
              <a:t> </a:t>
            </a:r>
            <a:r>
              <a:rPr lang="en-GB" sz="2400" dirty="0" err="1"/>
              <a:t>mes</a:t>
            </a:r>
            <a:r>
              <a:rPr lang="en-GB" sz="2400" dirty="0"/>
              <a:t> d-</a:t>
            </a:r>
            <a:r>
              <a:rPr lang="en-GB" sz="2400" dirty="0" err="1"/>
              <a:t>igoes</a:t>
            </a:r>
            <a:endParaRPr lang="en-GB" sz="2400" dirty="0"/>
          </a:p>
          <a:p>
            <a:pPr marL="285750" indent="-285750">
              <a:buFontTx/>
              <a:buChar char="-"/>
            </a:pPr>
            <a:r>
              <a:rPr lang="en-GB" sz="2400" dirty="0"/>
              <a:t>220 i bob kg. ar </a:t>
            </a:r>
            <a:r>
              <a:rPr lang="en-GB" sz="2400" dirty="0" err="1"/>
              <a:t>gyfer</a:t>
            </a:r>
            <a:r>
              <a:rPr lang="en-GB" sz="2400" dirty="0"/>
              <a:t> </a:t>
            </a:r>
            <a:r>
              <a:rPr lang="en-GB" sz="2400" dirty="0" err="1"/>
              <a:t>derwen</a:t>
            </a:r>
            <a:r>
              <a:rPr lang="en-GB" sz="2400" dirty="0"/>
              <a:t> </a:t>
            </a:r>
            <a:r>
              <a:rPr lang="en-GB" sz="2400" dirty="0" err="1"/>
              <a:t>mes</a:t>
            </a:r>
            <a:r>
              <a:rPr lang="en-GB" sz="2400" dirty="0"/>
              <a:t> </a:t>
            </a:r>
            <a:r>
              <a:rPr lang="en-GB" sz="2400" dirty="0" err="1"/>
              <a:t>coesynnog</a:t>
            </a:r>
            <a:endParaRPr lang="en-GB" sz="2400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24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2400" dirty="0" err="1"/>
              <a:t>Nifer</a:t>
            </a:r>
            <a:r>
              <a:rPr lang="en-GB" sz="2400" dirty="0"/>
              <a:t> </a:t>
            </a:r>
            <a:r>
              <a:rPr lang="en-GB" sz="2400" dirty="0" err="1"/>
              <a:t>cyfartalog</a:t>
            </a:r>
            <a:r>
              <a:rPr lang="en-GB" sz="2400" dirty="0"/>
              <a:t> y </a:t>
            </a:r>
            <a:r>
              <a:rPr lang="en-GB" sz="2400" dirty="0" err="1"/>
              <a:t>coed</a:t>
            </a:r>
            <a:r>
              <a:rPr lang="en-GB" sz="2400" dirty="0"/>
              <a:t> </a:t>
            </a:r>
            <a:r>
              <a:rPr lang="en-GB" sz="2400" dirty="0" err="1"/>
              <a:t>derw</a:t>
            </a:r>
            <a:r>
              <a:rPr lang="en-GB" sz="2400" dirty="0"/>
              <a:t> a </a:t>
            </a:r>
            <a:r>
              <a:rPr lang="en-GB" sz="2400" dirty="0" err="1"/>
              <a:t>fydd</a:t>
            </a:r>
            <a:r>
              <a:rPr lang="en-GB" sz="2400" dirty="0"/>
              <a:t> yn </a:t>
            </a:r>
            <a:r>
              <a:rPr lang="en-GB" sz="2400" dirty="0" err="1"/>
              <a:t>egino’n</a:t>
            </a:r>
            <a:r>
              <a:rPr lang="en-GB" sz="2400" dirty="0"/>
              <a:t> </a:t>
            </a:r>
            <a:r>
              <a:rPr lang="en-GB" sz="2400" dirty="0" err="1"/>
              <a:t>llwyddiannus</a:t>
            </a:r>
            <a:r>
              <a:rPr lang="en-GB" sz="2400" dirty="0"/>
              <a:t> </a:t>
            </a:r>
            <a:r>
              <a:rPr lang="en-GB" sz="2400" dirty="0" err="1"/>
              <a:t>i</a:t>
            </a:r>
            <a:r>
              <a:rPr lang="en-GB" sz="2400" dirty="0"/>
              <a:t> bob kg o </a:t>
            </a:r>
            <a:r>
              <a:rPr lang="en-GB" sz="2400" dirty="0" err="1"/>
              <a:t>fes</a:t>
            </a:r>
            <a:r>
              <a:rPr lang="en-GB" sz="2400" dirty="0"/>
              <a:t> </a:t>
            </a:r>
            <a:r>
              <a:rPr lang="en-GB" sz="2400" dirty="0" err="1"/>
              <a:t>yw</a:t>
            </a:r>
            <a:r>
              <a:rPr lang="en-GB" sz="2400" dirty="0"/>
              <a:t> 80-120 ar </a:t>
            </a:r>
            <a:r>
              <a:rPr lang="en-GB" sz="2400" dirty="0" err="1"/>
              <a:t>gyfer</a:t>
            </a:r>
            <a:r>
              <a:rPr lang="en-GB" sz="2400" dirty="0"/>
              <a:t> </a:t>
            </a:r>
            <a:r>
              <a:rPr lang="en-GB" sz="2400" dirty="0" err="1"/>
              <a:t>coed</a:t>
            </a:r>
            <a:r>
              <a:rPr lang="en-GB" sz="2400" dirty="0"/>
              <a:t> </a:t>
            </a:r>
            <a:r>
              <a:rPr lang="en-GB" sz="2400" dirty="0" err="1"/>
              <a:t>derw</a:t>
            </a:r>
            <a:r>
              <a:rPr lang="en-GB" sz="2400" dirty="0"/>
              <a:t> </a:t>
            </a:r>
            <a:r>
              <a:rPr lang="en-GB" sz="2400" dirty="0" err="1"/>
              <a:t>mes</a:t>
            </a:r>
            <a:r>
              <a:rPr lang="en-GB" sz="2400" dirty="0"/>
              <a:t> di-goes a </a:t>
            </a:r>
            <a:r>
              <a:rPr lang="en-GB" sz="2400" dirty="0" err="1"/>
              <a:t>choesynnog</a:t>
            </a:r>
            <a:r>
              <a:rPr lang="en-GB" sz="2400" dirty="0"/>
              <a:t>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  <a:p>
            <a:r>
              <a:rPr lang="en-GB" sz="2400" b="1" dirty="0" err="1">
                <a:solidFill>
                  <a:srgbClr val="0091A5"/>
                </a:solidFill>
              </a:rPr>
              <a:t>Cwestiwn</a:t>
            </a:r>
            <a:r>
              <a:rPr lang="en-GB" sz="2400" b="1" dirty="0">
                <a:solidFill>
                  <a:srgbClr val="0091A5"/>
                </a:solidFill>
              </a:rPr>
              <a:t> – </a:t>
            </a:r>
            <a:r>
              <a:rPr lang="en-GB" sz="2400" b="1" dirty="0" err="1">
                <a:solidFill>
                  <a:srgbClr val="0091A5"/>
                </a:solidFill>
              </a:rPr>
              <a:t>Os</a:t>
            </a:r>
            <a:r>
              <a:rPr lang="en-GB" sz="2400" b="1" dirty="0">
                <a:solidFill>
                  <a:srgbClr val="0091A5"/>
                </a:solidFill>
              </a:rPr>
              <a:t> </a:t>
            </a:r>
            <a:r>
              <a:rPr lang="en-GB" sz="2400" b="1" dirty="0" err="1">
                <a:solidFill>
                  <a:srgbClr val="0091A5"/>
                </a:solidFill>
              </a:rPr>
              <a:t>caiff</a:t>
            </a:r>
            <a:r>
              <a:rPr lang="en-GB" sz="2400" b="1" dirty="0">
                <a:solidFill>
                  <a:srgbClr val="0091A5"/>
                </a:solidFill>
              </a:rPr>
              <a:t> 250 o </a:t>
            </a:r>
            <a:r>
              <a:rPr lang="en-GB" sz="2400" b="1" dirty="0" err="1">
                <a:solidFill>
                  <a:srgbClr val="0091A5"/>
                </a:solidFill>
              </a:rPr>
              <a:t>fes</a:t>
            </a:r>
            <a:r>
              <a:rPr lang="en-GB" sz="2400" b="1" dirty="0">
                <a:solidFill>
                  <a:srgbClr val="0091A5"/>
                </a:solidFill>
              </a:rPr>
              <a:t> </a:t>
            </a:r>
            <a:r>
              <a:rPr lang="en-GB" sz="2400" b="1" dirty="0" err="1">
                <a:solidFill>
                  <a:srgbClr val="0091A5"/>
                </a:solidFill>
              </a:rPr>
              <a:t>digoes</a:t>
            </a:r>
            <a:r>
              <a:rPr lang="en-GB" sz="2400" b="1" dirty="0">
                <a:solidFill>
                  <a:srgbClr val="0091A5"/>
                </a:solidFill>
              </a:rPr>
              <a:t> </a:t>
            </a:r>
            <a:r>
              <a:rPr lang="en-GB" sz="2400" b="1" dirty="0" err="1">
                <a:solidFill>
                  <a:srgbClr val="0091A5"/>
                </a:solidFill>
              </a:rPr>
              <a:t>eu</a:t>
            </a:r>
            <a:r>
              <a:rPr lang="en-GB" sz="2400" b="1" dirty="0">
                <a:solidFill>
                  <a:srgbClr val="0091A5"/>
                </a:solidFill>
              </a:rPr>
              <a:t> </a:t>
            </a:r>
            <a:r>
              <a:rPr lang="en-GB" sz="2400" b="1" dirty="0" err="1">
                <a:solidFill>
                  <a:srgbClr val="0091A5"/>
                </a:solidFill>
              </a:rPr>
              <a:t>plannu</a:t>
            </a:r>
            <a:r>
              <a:rPr lang="en-GB" sz="2400" b="1" dirty="0">
                <a:solidFill>
                  <a:srgbClr val="0091A5"/>
                </a:solidFill>
              </a:rPr>
              <a:t> ac </a:t>
            </a:r>
            <a:r>
              <a:rPr lang="en-GB" sz="2400" b="1" dirty="0" err="1">
                <a:solidFill>
                  <a:srgbClr val="0091A5"/>
                </a:solidFill>
              </a:rPr>
              <a:t>mae</a:t>
            </a:r>
            <a:r>
              <a:rPr lang="en-GB" sz="2400" b="1" dirty="0">
                <a:solidFill>
                  <a:srgbClr val="0091A5"/>
                </a:solidFill>
              </a:rPr>
              <a:t> 120 o </a:t>
            </a:r>
            <a:r>
              <a:rPr lang="en-GB" sz="2400" b="1" dirty="0" err="1">
                <a:solidFill>
                  <a:srgbClr val="0091A5"/>
                </a:solidFill>
              </a:rPr>
              <a:t>fes</a:t>
            </a:r>
            <a:r>
              <a:rPr lang="en-GB" sz="2400" b="1" dirty="0">
                <a:solidFill>
                  <a:srgbClr val="0091A5"/>
                </a:solidFill>
              </a:rPr>
              <a:t> yn </a:t>
            </a:r>
            <a:r>
              <a:rPr lang="en-GB" sz="2400" b="1" dirty="0" err="1">
                <a:solidFill>
                  <a:srgbClr val="0091A5"/>
                </a:solidFill>
              </a:rPr>
              <a:t>egino’n</a:t>
            </a:r>
            <a:r>
              <a:rPr lang="en-GB" sz="2400" b="1" dirty="0">
                <a:solidFill>
                  <a:srgbClr val="0091A5"/>
                </a:solidFill>
              </a:rPr>
              <a:t> </a:t>
            </a:r>
            <a:r>
              <a:rPr lang="en-GB" sz="2400" b="1" dirty="0" err="1">
                <a:solidFill>
                  <a:srgbClr val="0091A5"/>
                </a:solidFill>
              </a:rPr>
              <a:t>llwyddiannus</a:t>
            </a:r>
            <a:r>
              <a:rPr lang="en-GB" sz="2400" b="1" dirty="0">
                <a:solidFill>
                  <a:srgbClr val="0091A5"/>
                </a:solidFill>
              </a:rPr>
              <a:t>, </a:t>
            </a:r>
            <a:r>
              <a:rPr lang="en-GB" sz="2400" b="1" dirty="0" err="1">
                <a:solidFill>
                  <a:srgbClr val="0091A5"/>
                </a:solidFill>
              </a:rPr>
              <a:t>beth</a:t>
            </a:r>
            <a:r>
              <a:rPr lang="en-GB" sz="2400" b="1" dirty="0">
                <a:solidFill>
                  <a:srgbClr val="0091A5"/>
                </a:solidFill>
              </a:rPr>
              <a:t> </a:t>
            </a:r>
            <a:r>
              <a:rPr lang="en-GB" sz="2400" b="1" dirty="0" err="1">
                <a:solidFill>
                  <a:srgbClr val="0091A5"/>
                </a:solidFill>
              </a:rPr>
              <a:t>yw</a:t>
            </a:r>
            <a:r>
              <a:rPr lang="en-GB" sz="2400" b="1" dirty="0">
                <a:solidFill>
                  <a:srgbClr val="0091A5"/>
                </a:solidFill>
              </a:rPr>
              <a:t> </a:t>
            </a:r>
            <a:r>
              <a:rPr lang="en-GB" sz="2400" b="1" dirty="0" err="1">
                <a:solidFill>
                  <a:srgbClr val="0091A5"/>
                </a:solidFill>
              </a:rPr>
              <a:t>cyfradd</a:t>
            </a:r>
            <a:r>
              <a:rPr lang="en-GB" sz="2400" b="1" dirty="0">
                <a:solidFill>
                  <a:srgbClr val="0091A5"/>
                </a:solidFill>
              </a:rPr>
              <a:t> % </a:t>
            </a:r>
            <a:r>
              <a:rPr lang="en-GB" sz="2400" b="1" dirty="0" err="1">
                <a:solidFill>
                  <a:srgbClr val="0091A5"/>
                </a:solidFill>
              </a:rPr>
              <a:t>egino’r</a:t>
            </a:r>
            <a:r>
              <a:rPr lang="en-GB" sz="2400" b="1" dirty="0">
                <a:solidFill>
                  <a:srgbClr val="0091A5"/>
                </a:solidFill>
              </a:rPr>
              <a:t> </a:t>
            </a:r>
            <a:r>
              <a:rPr lang="en-GB" sz="2400" b="1" dirty="0" err="1">
                <a:solidFill>
                  <a:srgbClr val="0091A5"/>
                </a:solidFill>
              </a:rPr>
              <a:t>fesen</a:t>
            </a:r>
            <a:r>
              <a:rPr lang="en-GB" sz="2400" b="1" dirty="0">
                <a:solidFill>
                  <a:srgbClr val="0091A5"/>
                </a:solidFill>
              </a:rPr>
              <a:t>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36195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6E3FFF-E01F-45C2-A589-EAD323415C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379998"/>
            <a:ext cx="8775700" cy="721929"/>
          </a:xfrm>
        </p:spPr>
        <p:txBody>
          <a:bodyPr/>
          <a:lstStyle/>
          <a:p>
            <a:r>
              <a:rPr lang="en-GB" dirty="0" err="1">
                <a:solidFill>
                  <a:schemeClr val="accent1"/>
                </a:solidFill>
              </a:rPr>
              <a:t>Gaeaf</a:t>
            </a:r>
            <a:r>
              <a:rPr lang="en-GB" dirty="0">
                <a:solidFill>
                  <a:schemeClr val="accent1"/>
                </a:solidFill>
              </a:rPr>
              <a:t> – </a:t>
            </a:r>
            <a:r>
              <a:rPr lang="en-GB" dirty="0" err="1">
                <a:solidFill>
                  <a:schemeClr val="accent1"/>
                </a:solidFill>
              </a:rPr>
              <a:t>Storio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mes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A7680B-6B2F-44F5-BBDE-0B3C4878A6FC}"/>
              </a:ext>
            </a:extLst>
          </p:cNvPr>
          <p:cNvSpPr txBox="1"/>
          <p:nvPr/>
        </p:nvSpPr>
        <p:spPr>
          <a:xfrm>
            <a:off x="8239507" y="3152204"/>
            <a:ext cx="371186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Pan </a:t>
            </a:r>
            <a:r>
              <a:rPr lang="en-GB" sz="2400" dirty="0" err="1"/>
              <a:t>fydd</a:t>
            </a:r>
            <a:r>
              <a:rPr lang="en-GB" sz="2400" dirty="0"/>
              <a:t> </a:t>
            </a:r>
            <a:r>
              <a:rPr lang="en-GB" sz="2400" dirty="0" err="1"/>
              <a:t>cadarnhad</a:t>
            </a:r>
            <a:r>
              <a:rPr lang="en-GB" sz="2400" dirty="0"/>
              <a:t> bod yr </a:t>
            </a:r>
            <a:r>
              <a:rPr lang="en-GB" sz="2400" dirty="0" err="1"/>
              <a:t>holl</a:t>
            </a:r>
            <a:r>
              <a:rPr lang="en-GB" sz="2400" dirty="0"/>
              <a:t> </a:t>
            </a:r>
            <a:r>
              <a:rPr lang="en-GB" sz="2400" dirty="0" err="1"/>
              <a:t>fes</a:t>
            </a:r>
            <a:r>
              <a:rPr lang="en-GB" sz="2400" dirty="0"/>
              <a:t> </a:t>
            </a:r>
            <a:r>
              <a:rPr lang="en-GB" sz="2400" dirty="0" err="1"/>
              <a:t>wedi</a:t>
            </a:r>
            <a:r>
              <a:rPr lang="en-GB" sz="2400" dirty="0"/>
              <a:t> </a:t>
            </a:r>
            <a:r>
              <a:rPr lang="en-GB" sz="2400" dirty="0" err="1"/>
              <a:t>eu</a:t>
            </a:r>
            <a:r>
              <a:rPr lang="en-GB" sz="2400" dirty="0"/>
              <a:t> </a:t>
            </a:r>
            <a:r>
              <a:rPr lang="en-GB" sz="2400" dirty="0" err="1"/>
              <a:t>cludo</a:t>
            </a:r>
            <a:r>
              <a:rPr lang="en-GB" sz="2400" dirty="0"/>
              <a:t> </a:t>
            </a:r>
            <a:r>
              <a:rPr lang="en-GB" sz="2400" dirty="0" err="1"/>
              <a:t>i’r</a:t>
            </a:r>
            <a:r>
              <a:rPr lang="en-GB" sz="2400" dirty="0"/>
              <a:t> </a:t>
            </a:r>
            <a:r>
              <a:rPr lang="en-GB" sz="2400" dirty="0" err="1"/>
              <a:t>feithrinfa</a:t>
            </a:r>
            <a:r>
              <a:rPr lang="en-GB" sz="2400" dirty="0"/>
              <a:t>, </a:t>
            </a:r>
            <a:r>
              <a:rPr lang="en-GB" sz="2400" dirty="0" err="1"/>
              <a:t>caiff</a:t>
            </a:r>
            <a:r>
              <a:rPr lang="en-GB" sz="2400" dirty="0"/>
              <a:t> yr </a:t>
            </a:r>
            <a:r>
              <a:rPr lang="en-GB" sz="2400" dirty="0" err="1"/>
              <a:t>hambyrddau</a:t>
            </a:r>
            <a:r>
              <a:rPr lang="en-GB" sz="2400" dirty="0"/>
              <a:t> </a:t>
            </a:r>
            <a:r>
              <a:rPr lang="en-GB" sz="2400" dirty="0" err="1"/>
              <a:t>eu</a:t>
            </a:r>
            <a:r>
              <a:rPr lang="en-GB" sz="2400" dirty="0"/>
              <a:t> </a:t>
            </a:r>
            <a:r>
              <a:rPr lang="en-GB" sz="2400" dirty="0" err="1"/>
              <a:t>gwacau</a:t>
            </a:r>
            <a:r>
              <a:rPr lang="en-GB" sz="2400" dirty="0"/>
              <a:t> a </a:t>
            </a:r>
            <a:r>
              <a:rPr lang="en-GB" sz="2400" dirty="0" err="1"/>
              <a:t>chaiff</a:t>
            </a:r>
            <a:r>
              <a:rPr lang="en-GB" sz="2400" dirty="0"/>
              <a:t> y </a:t>
            </a:r>
            <a:r>
              <a:rPr lang="en-GB" sz="2400" dirty="0" err="1"/>
              <a:t>mes</a:t>
            </a:r>
            <a:r>
              <a:rPr lang="en-GB" sz="2400" dirty="0"/>
              <a:t> </a:t>
            </a:r>
            <a:r>
              <a:rPr lang="en-GB" sz="2400" dirty="0" err="1"/>
              <a:t>eu</a:t>
            </a:r>
            <a:r>
              <a:rPr lang="en-GB" sz="2400" dirty="0"/>
              <a:t> </a:t>
            </a:r>
            <a:r>
              <a:rPr lang="en-GB" sz="2400" dirty="0" err="1"/>
              <a:t>grwpio</a:t>
            </a:r>
            <a:r>
              <a:rPr lang="en-GB" sz="2400" dirty="0"/>
              <a:t> yn </a:t>
            </a:r>
            <a:r>
              <a:rPr lang="en-GB" sz="2400" dirty="0" err="1"/>
              <a:t>ôl</a:t>
            </a:r>
            <a:r>
              <a:rPr lang="en-GB" sz="2400" dirty="0"/>
              <a:t> </a:t>
            </a:r>
            <a:r>
              <a:rPr lang="en-GB" sz="2400" dirty="0" err="1"/>
              <a:t>eu</a:t>
            </a:r>
            <a:r>
              <a:rPr lang="en-GB" sz="2400" dirty="0"/>
              <a:t> </a:t>
            </a:r>
            <a:r>
              <a:rPr lang="en-GB" sz="2400" dirty="0" err="1"/>
              <a:t>rhywogaethau</a:t>
            </a:r>
            <a:r>
              <a:rPr lang="en-GB" sz="2400" dirty="0"/>
              <a:t> </a:t>
            </a:r>
            <a:r>
              <a:rPr lang="en-GB" sz="2400" dirty="0" err="1"/>
              <a:t>a’u</a:t>
            </a:r>
            <a:r>
              <a:rPr lang="en-GB" sz="2400" dirty="0"/>
              <a:t> </a:t>
            </a:r>
            <a:r>
              <a:rPr lang="en-GB" sz="2400" dirty="0" err="1"/>
              <a:t>hardal</a:t>
            </a:r>
            <a:r>
              <a:rPr lang="en-GB" sz="2400" dirty="0"/>
              <a:t> </a:t>
            </a:r>
            <a:r>
              <a:rPr lang="en-GB" sz="2400" dirty="0" err="1"/>
              <a:t>tarddle</a:t>
            </a:r>
            <a:r>
              <a:rPr lang="en-GB" sz="2400" dirty="0"/>
              <a:t> yn y </a:t>
            </a:r>
            <a:r>
              <a:rPr lang="en-GB" sz="2400" dirty="0" err="1"/>
              <a:t>storfa</a:t>
            </a:r>
            <a:r>
              <a:rPr lang="en-GB" sz="2400" dirty="0"/>
              <a:t> </a:t>
            </a:r>
            <a:r>
              <a:rPr lang="en-GB" sz="2400" dirty="0" err="1"/>
              <a:t>oer</a:t>
            </a:r>
            <a:r>
              <a:rPr lang="en-GB" sz="2400" dirty="0"/>
              <a:t>.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BF0B8ED-175E-42A3-9A85-E8684C7278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0278" y="525018"/>
            <a:ext cx="2747223" cy="627317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C66B79F-6D94-458B-B397-D3CBDFECD8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26388" y="2837035"/>
            <a:ext cx="4854623" cy="3640967"/>
          </a:xfrm>
          <a:ln w="19050">
            <a:solidFill>
              <a:schemeClr val="accent1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673E506-59CA-4B58-9166-B597FE4AD14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801" y="1152335"/>
            <a:ext cx="4737607" cy="2664904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3622D2E-7DD3-4F67-8011-B67A961702FA}"/>
              </a:ext>
            </a:extLst>
          </p:cNvPr>
          <p:cNvSpPr txBox="1"/>
          <p:nvPr/>
        </p:nvSpPr>
        <p:spPr>
          <a:xfrm>
            <a:off x="5169408" y="1501697"/>
            <a:ext cx="50861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Pan </a:t>
            </a:r>
            <a:r>
              <a:rPr lang="en-GB" sz="2400" dirty="0" err="1"/>
              <a:t>fyddant</a:t>
            </a:r>
            <a:r>
              <a:rPr lang="en-GB" sz="2400" dirty="0"/>
              <a:t> </a:t>
            </a:r>
            <a:r>
              <a:rPr lang="en-GB" sz="2400" dirty="0" err="1"/>
              <a:t>wedi</a:t>
            </a:r>
            <a:r>
              <a:rPr lang="en-GB" sz="2400" dirty="0"/>
              <a:t> </a:t>
            </a:r>
            <a:r>
              <a:rPr lang="en-GB" sz="2400" dirty="0" err="1"/>
              <a:t>eu</a:t>
            </a:r>
            <a:r>
              <a:rPr lang="en-GB" sz="2400" dirty="0"/>
              <a:t> </a:t>
            </a:r>
            <a:r>
              <a:rPr lang="en-GB" sz="2400" dirty="0" err="1"/>
              <a:t>gwirio</a:t>
            </a:r>
            <a:r>
              <a:rPr lang="en-GB" sz="2400" dirty="0"/>
              <a:t>, </a:t>
            </a:r>
            <a:r>
              <a:rPr lang="en-GB" sz="2400" dirty="0" err="1"/>
              <a:t>caiff</a:t>
            </a:r>
            <a:r>
              <a:rPr lang="en-GB" sz="2400" dirty="0"/>
              <a:t> </a:t>
            </a:r>
            <a:r>
              <a:rPr lang="en-GB" sz="2400" dirty="0" err="1"/>
              <a:t>mes</a:t>
            </a:r>
            <a:r>
              <a:rPr lang="en-GB" sz="2400" dirty="0"/>
              <a:t> </a:t>
            </a:r>
            <a:r>
              <a:rPr lang="en-GB" sz="2400" dirty="0" err="1"/>
              <a:t>eu</a:t>
            </a:r>
            <a:r>
              <a:rPr lang="en-GB" sz="2400" dirty="0"/>
              <a:t> </a:t>
            </a:r>
            <a:r>
              <a:rPr lang="en-GB" sz="2400" dirty="0" err="1"/>
              <a:t>trefnu</a:t>
            </a:r>
            <a:r>
              <a:rPr lang="en-GB" sz="2400" dirty="0"/>
              <a:t> </a:t>
            </a:r>
            <a:r>
              <a:rPr lang="en-GB" sz="2400" dirty="0" err="1"/>
              <a:t>a’u</a:t>
            </a:r>
            <a:r>
              <a:rPr lang="en-GB" sz="2400" dirty="0"/>
              <a:t> </a:t>
            </a:r>
            <a:r>
              <a:rPr lang="en-GB" sz="2400" dirty="0" err="1"/>
              <a:t>harllwys</a:t>
            </a:r>
            <a:r>
              <a:rPr lang="en-GB" sz="2400" dirty="0"/>
              <a:t> ar </a:t>
            </a:r>
            <a:r>
              <a:rPr lang="en-GB" sz="2400" dirty="0" err="1"/>
              <a:t>hambyrddau</a:t>
            </a:r>
            <a:r>
              <a:rPr lang="en-GB" sz="2400" dirty="0"/>
              <a:t> </a:t>
            </a:r>
            <a:r>
              <a:rPr lang="en-GB" sz="2400" dirty="0" err="1"/>
              <a:t>a’u</a:t>
            </a:r>
            <a:r>
              <a:rPr lang="en-GB" sz="2400" dirty="0"/>
              <a:t> </a:t>
            </a:r>
            <a:r>
              <a:rPr lang="en-GB" sz="2400" dirty="0" err="1"/>
              <a:t>storio</a:t>
            </a:r>
            <a:r>
              <a:rPr lang="en-GB" sz="2400" dirty="0"/>
              <a:t> ar </a:t>
            </a:r>
            <a:r>
              <a:rPr lang="en-GB" sz="2400" dirty="0" err="1"/>
              <a:t>baledi</a:t>
            </a:r>
            <a:r>
              <a:rPr lang="en-GB" sz="2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7995639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7A6A79-7B8B-472B-8A97-C1F57A6DEA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476250"/>
            <a:ext cx="8775700" cy="676085"/>
          </a:xfrm>
        </p:spPr>
        <p:txBody>
          <a:bodyPr/>
          <a:lstStyle/>
          <a:p>
            <a:r>
              <a:rPr lang="en-GB" dirty="0" err="1">
                <a:solidFill>
                  <a:schemeClr val="accent1"/>
                </a:solidFill>
              </a:rPr>
              <a:t>Paratoi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i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blannu</a:t>
            </a:r>
            <a:endParaRPr lang="en-GB" dirty="0">
              <a:solidFill>
                <a:schemeClr val="accent1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13E2B7F-C0A3-41C9-955B-D293298B589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801" y="1550616"/>
            <a:ext cx="4808897" cy="3606673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B87089F-3903-4CE1-A6D4-D2E207FB67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0278" y="525018"/>
            <a:ext cx="2747223" cy="627317"/>
          </a:xfrm>
          <a:prstGeom prst="rect">
            <a:avLst/>
          </a:prstGeo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12BEE0EF-C122-4FD0-84D5-EDD8ABF57F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29441" y="1554227"/>
            <a:ext cx="4808896" cy="3606672"/>
          </a:xfrm>
          <a:ln w="19050">
            <a:solidFill>
              <a:schemeClr val="accent1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617DC66-2991-4E63-ADF6-F107F26D06CA}"/>
              </a:ext>
            </a:extLst>
          </p:cNvPr>
          <p:cNvSpPr txBox="1"/>
          <p:nvPr/>
        </p:nvSpPr>
        <p:spPr>
          <a:xfrm>
            <a:off x="298674" y="5155484"/>
            <a:ext cx="100148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Pan </a:t>
            </a:r>
            <a:r>
              <a:rPr lang="en-GB" dirty="0" err="1"/>
              <a:t>fydd</a:t>
            </a:r>
            <a:r>
              <a:rPr lang="en-GB" dirty="0"/>
              <a:t> yr </a:t>
            </a:r>
            <a:r>
              <a:rPr lang="en-GB" dirty="0" err="1"/>
              <a:t>holl</a:t>
            </a:r>
            <a:r>
              <a:rPr lang="en-GB" dirty="0"/>
              <a:t> </a:t>
            </a:r>
            <a:r>
              <a:rPr lang="en-GB" dirty="0" err="1"/>
              <a:t>gasgliadau</a:t>
            </a:r>
            <a:r>
              <a:rPr lang="en-GB" dirty="0"/>
              <a:t> </a:t>
            </a:r>
            <a:r>
              <a:rPr lang="en-GB" dirty="0" err="1"/>
              <a:t>wedi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derbyn</a:t>
            </a:r>
            <a:r>
              <a:rPr lang="en-GB" dirty="0"/>
              <a:t> </a:t>
            </a:r>
            <a:r>
              <a:rPr lang="en-GB" dirty="0" err="1"/>
              <a:t>caiff</a:t>
            </a:r>
            <a:r>
              <a:rPr lang="en-GB" dirty="0"/>
              <a:t> y </a:t>
            </a:r>
            <a:r>
              <a:rPr lang="en-GB" dirty="0" err="1"/>
              <a:t>mes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plannu’n</a:t>
            </a:r>
            <a:r>
              <a:rPr lang="en-GB" dirty="0"/>
              <a:t> </a:t>
            </a:r>
            <a:r>
              <a:rPr lang="en-GB" dirty="0" err="1"/>
              <a:t>fecanyddol</a:t>
            </a:r>
            <a:r>
              <a:rPr lang="en-GB" dirty="0"/>
              <a:t> (</a:t>
            </a:r>
            <a:r>
              <a:rPr lang="en-GB" dirty="0" err="1"/>
              <a:t>gan</a:t>
            </a:r>
            <a:r>
              <a:rPr lang="en-GB" dirty="0"/>
              <a:t> </a:t>
            </a:r>
            <a:r>
              <a:rPr lang="en-GB" dirty="0" err="1"/>
              <a:t>beiriant</a:t>
            </a:r>
            <a:r>
              <a:rPr lang="en-GB" dirty="0"/>
              <a:t>) </a:t>
            </a:r>
            <a:r>
              <a:rPr lang="en-GB" dirty="0" err="1"/>
              <a:t>mewn</a:t>
            </a:r>
            <a:r>
              <a:rPr lang="en-GB" dirty="0"/>
              <a:t> </a:t>
            </a:r>
            <a:r>
              <a:rPr lang="en-GB" dirty="0" err="1"/>
              <a:t>gwelyau</a:t>
            </a:r>
            <a:r>
              <a:rPr lang="en-GB" dirty="0"/>
              <a:t> </a:t>
            </a:r>
            <a:r>
              <a:rPr lang="en-GB" dirty="0" err="1"/>
              <a:t>hadau</a:t>
            </a:r>
            <a:r>
              <a:rPr lang="en-GB" dirty="0"/>
              <a:t> cyn </a:t>
            </a:r>
            <a:r>
              <a:rPr lang="en-GB" dirty="0" err="1"/>
              <a:t>gynted</a:t>
            </a:r>
            <a:r>
              <a:rPr lang="en-GB" dirty="0"/>
              <a:t> </a:t>
            </a:r>
            <a:r>
              <a:rPr lang="en-GB" dirty="0" err="1"/>
              <a:t>â</a:t>
            </a:r>
            <a:r>
              <a:rPr lang="en-GB" dirty="0"/>
              <a:t> </a:t>
            </a:r>
            <a:r>
              <a:rPr lang="en-GB" dirty="0" err="1"/>
              <a:t>phosibl</a:t>
            </a:r>
            <a:r>
              <a:rPr lang="en-GB" dirty="0"/>
              <a:t> </a:t>
            </a:r>
            <a:r>
              <a:rPr lang="en-GB" dirty="0" err="1"/>
              <a:t>er</a:t>
            </a:r>
            <a:r>
              <a:rPr lang="en-GB" dirty="0"/>
              <a:t> </a:t>
            </a:r>
            <a:r>
              <a:rPr lang="en-GB" dirty="0" err="1"/>
              <a:t>mwyn</a:t>
            </a:r>
            <a:r>
              <a:rPr lang="en-GB" dirty="0"/>
              <a:t> </a:t>
            </a:r>
            <a:r>
              <a:rPr lang="en-GB" dirty="0" err="1"/>
              <a:t>lleihau</a:t>
            </a:r>
            <a:r>
              <a:rPr lang="en-GB" dirty="0"/>
              <a:t> </a:t>
            </a:r>
            <a:r>
              <a:rPr lang="en-GB" dirty="0" err="1"/>
              <a:t>cyfradd</a:t>
            </a:r>
            <a:r>
              <a:rPr lang="en-GB" dirty="0"/>
              <a:t> </a:t>
            </a:r>
            <a:r>
              <a:rPr lang="en-GB" dirty="0" err="1"/>
              <a:t>ddirywio’r</a:t>
            </a:r>
            <a:r>
              <a:rPr lang="en-GB" dirty="0"/>
              <a:t> </a:t>
            </a:r>
            <a:r>
              <a:rPr lang="en-GB" dirty="0" err="1"/>
              <a:t>fesen</a:t>
            </a:r>
            <a:r>
              <a:rPr lang="en-GB" dirty="0"/>
              <a:t> – </a:t>
            </a:r>
            <a:r>
              <a:rPr lang="en-GB" dirty="0" err="1"/>
              <a:t>fel</a:t>
            </a:r>
            <a:r>
              <a:rPr lang="en-GB" dirty="0"/>
              <a:t> </a:t>
            </a:r>
            <a:r>
              <a:rPr lang="en-GB" dirty="0" err="1"/>
              <a:t>arfer</a:t>
            </a:r>
            <a:r>
              <a:rPr lang="en-GB" dirty="0"/>
              <a:t> ar </a:t>
            </a:r>
            <a:r>
              <a:rPr lang="en-GB" dirty="0" err="1"/>
              <a:t>ddiwedd</a:t>
            </a:r>
            <a:r>
              <a:rPr lang="en-GB" dirty="0"/>
              <a:t> </a:t>
            </a:r>
            <a:r>
              <a:rPr lang="en-GB" dirty="0" err="1"/>
              <a:t>Tachwedd</a:t>
            </a:r>
            <a:r>
              <a:rPr lang="en-GB" dirty="0"/>
              <a:t>.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08AFDB7-0570-4879-8203-8A60BA72E45F}"/>
              </a:ext>
            </a:extLst>
          </p:cNvPr>
          <p:cNvSpPr/>
          <p:nvPr/>
        </p:nvSpPr>
        <p:spPr>
          <a:xfrm>
            <a:off x="333171" y="6197084"/>
            <a:ext cx="9815054" cy="369332"/>
          </a:xfrm>
          <a:prstGeom prst="rect">
            <a:avLst/>
          </a:prstGeom>
          <a:solidFill>
            <a:srgbClr val="0091A5"/>
          </a:solidFill>
        </p:spPr>
        <p:txBody>
          <a:bodyPr wrap="square">
            <a:spAutoFit/>
          </a:bodyPr>
          <a:lstStyle/>
          <a:p>
            <a:r>
              <a:rPr lang="en-GB" b="1" dirty="0" err="1">
                <a:solidFill>
                  <a:schemeClr val="bg1"/>
                </a:solidFill>
              </a:rPr>
              <a:t>Fideo</a:t>
            </a:r>
            <a:r>
              <a:rPr lang="en-GB" b="1" dirty="0">
                <a:solidFill>
                  <a:schemeClr val="bg1"/>
                </a:solidFill>
              </a:rPr>
              <a:t> </a:t>
            </a:r>
            <a:r>
              <a:rPr lang="en-GB" b="1" dirty="0" err="1">
                <a:solidFill>
                  <a:schemeClr val="bg1"/>
                </a:solidFill>
              </a:rPr>
              <a:t>o’r</a:t>
            </a:r>
            <a:r>
              <a:rPr lang="en-GB" b="1" dirty="0">
                <a:solidFill>
                  <a:schemeClr val="bg1"/>
                </a:solidFill>
              </a:rPr>
              <a:t> </a:t>
            </a:r>
            <a:r>
              <a:rPr lang="en-GB" b="1" dirty="0" err="1">
                <a:solidFill>
                  <a:schemeClr val="bg1"/>
                </a:solidFill>
              </a:rPr>
              <a:t>mes</a:t>
            </a:r>
            <a:r>
              <a:rPr lang="en-GB" b="1" dirty="0">
                <a:solidFill>
                  <a:schemeClr val="bg1"/>
                </a:solidFill>
              </a:rPr>
              <a:t> yn </a:t>
            </a:r>
            <a:r>
              <a:rPr lang="en-GB" b="1" dirty="0" err="1">
                <a:solidFill>
                  <a:schemeClr val="bg1"/>
                </a:solidFill>
              </a:rPr>
              <a:t>cael</a:t>
            </a:r>
            <a:r>
              <a:rPr lang="en-GB" b="1" dirty="0">
                <a:solidFill>
                  <a:schemeClr val="bg1"/>
                </a:solidFill>
              </a:rPr>
              <a:t> </a:t>
            </a:r>
            <a:r>
              <a:rPr lang="en-GB" b="1" dirty="0" err="1">
                <a:solidFill>
                  <a:schemeClr val="bg1"/>
                </a:solidFill>
              </a:rPr>
              <a:t>eu</a:t>
            </a:r>
            <a:r>
              <a:rPr lang="en-GB" b="1" dirty="0">
                <a:solidFill>
                  <a:schemeClr val="bg1"/>
                </a:solidFill>
              </a:rPr>
              <a:t> </a:t>
            </a:r>
            <a:r>
              <a:rPr lang="en-GB" b="1" dirty="0" err="1">
                <a:solidFill>
                  <a:schemeClr val="bg1"/>
                </a:solidFill>
              </a:rPr>
              <a:t>plannu’n</a:t>
            </a:r>
            <a:r>
              <a:rPr lang="en-GB" b="1" dirty="0">
                <a:solidFill>
                  <a:schemeClr val="bg1"/>
                </a:solidFill>
              </a:rPr>
              <a:t> </a:t>
            </a:r>
            <a:r>
              <a:rPr lang="en-GB" b="1" dirty="0" err="1">
                <a:solidFill>
                  <a:schemeClr val="bg1"/>
                </a:solidFill>
              </a:rPr>
              <a:t>fecanyddol</a:t>
            </a:r>
            <a:r>
              <a:rPr lang="en-GB" b="1" dirty="0">
                <a:solidFill>
                  <a:schemeClr val="bg1"/>
                </a:solidFill>
              </a:rPr>
              <a:t> – 35 </a:t>
            </a:r>
            <a:r>
              <a:rPr lang="en-GB" b="1" dirty="0" err="1">
                <a:solidFill>
                  <a:schemeClr val="bg1"/>
                </a:solidFill>
              </a:rPr>
              <a:t>eiliad</a:t>
            </a:r>
            <a:r>
              <a:rPr lang="en-GB" b="1" dirty="0">
                <a:solidFill>
                  <a:schemeClr val="bg1"/>
                </a:solidFill>
              </a:rPr>
              <a:t>   </a:t>
            </a:r>
            <a:r>
              <a:rPr lang="en-GB" u="sng" dirty="0">
                <a:hlinkClick r:id="rId6"/>
              </a:rPr>
              <a:t>https://youtu.be/Lt-FrVBhE_Y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6719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1A01A5-12CC-4B82-B776-D8E492FC8E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476250"/>
            <a:ext cx="8775700" cy="676085"/>
          </a:xfrm>
        </p:spPr>
        <p:txBody>
          <a:bodyPr/>
          <a:lstStyle/>
          <a:p>
            <a:r>
              <a:rPr lang="en-GB" dirty="0" err="1">
                <a:solidFill>
                  <a:schemeClr val="accent1"/>
                </a:solidFill>
              </a:rPr>
              <a:t>Gwelyau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hadau</a:t>
            </a:r>
            <a:endParaRPr lang="en-GB" dirty="0">
              <a:solidFill>
                <a:schemeClr val="accent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29CA0DE-B091-418A-9AA8-C8B3E860F23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78089" y="1989502"/>
            <a:ext cx="5485885" cy="411441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C599CD50-1E17-49DB-893B-9B297E5934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028" y="1989502"/>
            <a:ext cx="5485884" cy="4114414"/>
          </a:xfrm>
          <a:ln>
            <a:solidFill>
              <a:schemeClr val="accent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520CB6A-4B04-453E-B193-B15EFA4DB12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0278" y="525018"/>
            <a:ext cx="2747223" cy="62731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2CE9419-C9E1-46E9-A765-55F4C46B9D69}"/>
              </a:ext>
            </a:extLst>
          </p:cNvPr>
          <p:cNvSpPr txBox="1"/>
          <p:nvPr/>
        </p:nvSpPr>
        <p:spPr>
          <a:xfrm>
            <a:off x="356778" y="6246421"/>
            <a:ext cx="113359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err="1">
                <a:solidFill>
                  <a:schemeClr val="accent1"/>
                </a:solidFill>
              </a:rPr>
              <a:t>Cwestiwn</a:t>
            </a:r>
            <a:r>
              <a:rPr lang="en-GB" sz="2000" b="1" dirty="0">
                <a:solidFill>
                  <a:schemeClr val="accent1"/>
                </a:solidFill>
              </a:rPr>
              <a:t> – pam </a:t>
            </a:r>
            <a:r>
              <a:rPr lang="en-GB" sz="2000" b="1" dirty="0" err="1">
                <a:solidFill>
                  <a:schemeClr val="accent1"/>
                </a:solidFill>
              </a:rPr>
              <a:t>mae</a:t>
            </a:r>
            <a:r>
              <a:rPr lang="en-GB" sz="2000" b="1" dirty="0">
                <a:solidFill>
                  <a:schemeClr val="accent1"/>
                </a:solidFill>
              </a:rPr>
              <a:t> </a:t>
            </a:r>
            <a:r>
              <a:rPr lang="en-GB" sz="2000" b="1" dirty="0" err="1">
                <a:solidFill>
                  <a:schemeClr val="accent1"/>
                </a:solidFill>
              </a:rPr>
              <a:t>rhwydi</a:t>
            </a:r>
            <a:r>
              <a:rPr lang="en-GB" sz="2000" b="1" dirty="0">
                <a:solidFill>
                  <a:schemeClr val="accent1"/>
                </a:solidFill>
              </a:rPr>
              <a:t> </a:t>
            </a:r>
            <a:r>
              <a:rPr lang="en-GB" sz="2000" b="1" dirty="0" err="1">
                <a:solidFill>
                  <a:schemeClr val="accent1"/>
                </a:solidFill>
              </a:rPr>
              <a:t>dros</a:t>
            </a:r>
            <a:r>
              <a:rPr lang="en-GB" sz="2000" b="1" dirty="0">
                <a:solidFill>
                  <a:schemeClr val="accent1"/>
                </a:solidFill>
              </a:rPr>
              <a:t> y </a:t>
            </a:r>
            <a:r>
              <a:rPr lang="en-GB" sz="2000" b="1" dirty="0" err="1">
                <a:solidFill>
                  <a:schemeClr val="accent1"/>
                </a:solidFill>
              </a:rPr>
              <a:t>gwelyau</a:t>
            </a:r>
            <a:r>
              <a:rPr lang="en-GB" sz="2000" b="1" dirty="0">
                <a:solidFill>
                  <a:schemeClr val="accent1"/>
                </a:solidFill>
              </a:rPr>
              <a:t> </a:t>
            </a:r>
            <a:r>
              <a:rPr lang="en-GB" sz="2000" b="1" dirty="0" err="1">
                <a:solidFill>
                  <a:schemeClr val="accent1"/>
                </a:solidFill>
              </a:rPr>
              <a:t>hadau</a:t>
            </a:r>
            <a:r>
              <a:rPr lang="en-GB" sz="2000" b="1" dirty="0">
                <a:solidFill>
                  <a:schemeClr val="accent1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1269578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18822A-E421-46EE-88BE-E56B2C5E7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476250"/>
            <a:ext cx="9431527" cy="1005119"/>
          </a:xfrm>
        </p:spPr>
        <p:txBody>
          <a:bodyPr/>
          <a:lstStyle/>
          <a:p>
            <a:r>
              <a:rPr lang="en-GB" dirty="0" err="1">
                <a:solidFill>
                  <a:schemeClr val="accent1"/>
                </a:solidFill>
              </a:rPr>
              <a:t>Gwanwyn</a:t>
            </a:r>
            <a:r>
              <a:rPr lang="en-GB" dirty="0">
                <a:solidFill>
                  <a:schemeClr val="accent1"/>
                </a:solidFill>
              </a:rPr>
              <a:t> – </a:t>
            </a:r>
            <a:r>
              <a:rPr lang="en-GB" dirty="0" err="1">
                <a:solidFill>
                  <a:schemeClr val="accent1"/>
                </a:solidFill>
              </a:rPr>
              <a:t>Meithrin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coed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ifanc</a:t>
            </a:r>
            <a:r>
              <a:rPr lang="en-GB" dirty="0">
                <a:solidFill>
                  <a:schemeClr val="accent1"/>
                </a:solidFill>
              </a:rPr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61EC166-1FDE-468B-A46C-8B2C1B059E9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35972" y="1292601"/>
            <a:ext cx="4292779" cy="2136399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E870821B-B459-493D-BEA8-F80BBEFB82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800" y="3816927"/>
            <a:ext cx="4195330" cy="2808444"/>
          </a:xfrm>
          <a:ln w="28575">
            <a:solidFill>
              <a:schemeClr val="accent1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0392E33-E697-4D1A-A469-4AF0814B7E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07501" y="1831089"/>
            <a:ext cx="2747223" cy="62731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5619C8C-CB3A-4AAC-83AA-9C9AD2D6128E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800" y="1299043"/>
            <a:ext cx="4010768" cy="2318725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3BF79FA-0F0D-4D66-9A48-C9A7424FCB93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8567221" y="3417234"/>
            <a:ext cx="3873697" cy="259313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115C985-F408-422A-BD2D-3787F4C0F74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3208" y="3579256"/>
            <a:ext cx="4061486" cy="3046115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8997631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4ED269-56C9-4CA8-960E-5C1799F19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476251"/>
            <a:ext cx="8775700" cy="651906"/>
          </a:xfrm>
        </p:spPr>
        <p:txBody>
          <a:bodyPr/>
          <a:lstStyle/>
          <a:p>
            <a:r>
              <a:rPr lang="en-GB" dirty="0" err="1">
                <a:solidFill>
                  <a:schemeClr val="accent1"/>
                </a:solidFill>
              </a:rPr>
              <a:t>Haf</a:t>
            </a:r>
            <a:r>
              <a:rPr lang="en-GB" dirty="0">
                <a:solidFill>
                  <a:schemeClr val="accent1"/>
                </a:solidFill>
              </a:rPr>
              <a:t> – Is-</a:t>
            </a:r>
            <a:r>
              <a:rPr lang="en-GB" dirty="0" err="1">
                <a:solidFill>
                  <a:schemeClr val="accent1"/>
                </a:solidFill>
              </a:rPr>
              <a:t>dorri</a:t>
            </a:r>
            <a:endParaRPr lang="en-GB" dirty="0">
              <a:solidFill>
                <a:schemeClr val="accent1"/>
              </a:solidFill>
            </a:endParaRPr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B8799084-AEC9-48B8-B581-9B51DC0AD2D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8993957" y="2366738"/>
            <a:ext cx="3432529" cy="2297808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2FFF501-4222-4FF8-A78F-F8485FEBF888}"/>
              </a:ext>
            </a:extLst>
          </p:cNvPr>
          <p:cNvSpPr txBox="1"/>
          <p:nvPr/>
        </p:nvSpPr>
        <p:spPr>
          <a:xfrm>
            <a:off x="383675" y="1128157"/>
            <a:ext cx="832031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err="1"/>
              <a:t>Caiff</a:t>
            </a:r>
            <a:r>
              <a:rPr lang="en-GB" sz="2400" dirty="0"/>
              <a:t> is-</a:t>
            </a:r>
            <a:r>
              <a:rPr lang="en-GB" sz="2400" dirty="0" err="1"/>
              <a:t>dorri</a:t>
            </a:r>
            <a:r>
              <a:rPr lang="en-GB" sz="2400" dirty="0"/>
              <a:t> </a:t>
            </a:r>
            <a:r>
              <a:rPr lang="en-GB" sz="2400" dirty="0" err="1"/>
              <a:t>ei</a:t>
            </a:r>
            <a:r>
              <a:rPr lang="en-GB" sz="2400" dirty="0"/>
              <a:t> </a:t>
            </a:r>
            <a:r>
              <a:rPr lang="en-GB" sz="2400" dirty="0" err="1"/>
              <a:t>gwblhau</a:t>
            </a:r>
            <a:r>
              <a:rPr lang="en-GB" sz="2400" dirty="0"/>
              <a:t> </a:t>
            </a:r>
            <a:r>
              <a:rPr lang="en-GB" sz="2400" dirty="0" err="1"/>
              <a:t>unwaith</a:t>
            </a:r>
            <a:r>
              <a:rPr lang="en-GB" sz="2400" dirty="0"/>
              <a:t> </a:t>
            </a:r>
            <a:r>
              <a:rPr lang="en-GB" sz="2400" dirty="0" err="1"/>
              <a:t>bydd</a:t>
            </a:r>
            <a:r>
              <a:rPr lang="en-GB" sz="2400" dirty="0"/>
              <a:t> y </a:t>
            </a:r>
            <a:r>
              <a:rPr lang="en-GB" sz="2400" dirty="0" err="1"/>
              <a:t>coed</a:t>
            </a:r>
            <a:r>
              <a:rPr lang="en-GB" sz="2400" dirty="0"/>
              <a:t> </a:t>
            </a:r>
            <a:r>
              <a:rPr lang="en-GB" sz="2400" dirty="0" err="1"/>
              <a:t>ifanc</a:t>
            </a:r>
            <a:r>
              <a:rPr lang="en-GB" sz="2400" dirty="0"/>
              <a:t> </a:t>
            </a:r>
            <a:r>
              <a:rPr lang="en-GB" sz="2400" dirty="0" err="1"/>
              <a:t>wedi</a:t>
            </a:r>
            <a:r>
              <a:rPr lang="en-GB" sz="2400" dirty="0"/>
              <a:t> </a:t>
            </a:r>
            <a:r>
              <a:rPr lang="en-GB" sz="2400" dirty="0" err="1"/>
              <a:t>ymddangos</a:t>
            </a:r>
            <a:r>
              <a:rPr lang="en-GB" sz="2400" dirty="0"/>
              <a:t> ac </a:t>
            </a:r>
            <a:r>
              <a:rPr lang="en-GB" sz="2400" dirty="0" err="1"/>
              <a:t>mae</a:t>
            </a:r>
            <a:r>
              <a:rPr lang="en-GB" sz="2400" dirty="0"/>
              <a:t> </a:t>
            </a:r>
            <a:r>
              <a:rPr lang="en-GB" sz="2400" dirty="0" err="1"/>
              <a:t>twf</a:t>
            </a:r>
            <a:r>
              <a:rPr lang="en-GB" sz="2400" dirty="0"/>
              <a:t> </a:t>
            </a:r>
            <a:r>
              <a:rPr lang="en-GB" sz="2400" dirty="0" err="1"/>
              <a:t>newydd</a:t>
            </a:r>
            <a:r>
              <a:rPr lang="en-GB" sz="2400" dirty="0"/>
              <a:t> </a:t>
            </a:r>
            <a:r>
              <a:rPr lang="en-GB" sz="2400" dirty="0" err="1"/>
              <a:t>wedi</a:t>
            </a:r>
            <a:r>
              <a:rPr lang="en-GB" sz="2400" dirty="0"/>
              <a:t> </a:t>
            </a:r>
            <a:r>
              <a:rPr lang="en-GB" sz="2400" dirty="0" err="1"/>
              <a:t>cael</a:t>
            </a:r>
            <a:r>
              <a:rPr lang="en-GB" sz="2400" dirty="0"/>
              <a:t> </a:t>
            </a:r>
            <a:r>
              <a:rPr lang="en-GB" sz="2400" dirty="0" err="1"/>
              <a:t>cyfle</a:t>
            </a:r>
            <a:r>
              <a:rPr lang="en-GB" sz="2400" dirty="0"/>
              <a:t> </a:t>
            </a:r>
            <a:r>
              <a:rPr lang="en-GB" sz="2400" dirty="0" err="1"/>
              <a:t>i</a:t>
            </a:r>
            <a:r>
              <a:rPr lang="en-GB" sz="2400" dirty="0"/>
              <a:t> </a:t>
            </a:r>
            <a:r>
              <a:rPr lang="en-GB" sz="2400" dirty="0" err="1"/>
              <a:t>sefydlu</a:t>
            </a:r>
            <a:r>
              <a:rPr lang="en-GB" sz="2400" dirty="0"/>
              <a:t>. </a:t>
            </a:r>
          </a:p>
          <a:p>
            <a:endParaRPr lang="en-GB" sz="2400" dirty="0"/>
          </a:p>
          <a:p>
            <a:r>
              <a:rPr lang="en-GB" sz="2400" dirty="0"/>
              <a:t>Mae is-</a:t>
            </a:r>
            <a:r>
              <a:rPr lang="en-GB" sz="2400" dirty="0" err="1"/>
              <a:t>dorri</a:t>
            </a:r>
            <a:r>
              <a:rPr lang="en-GB" sz="2400" dirty="0"/>
              <a:t> yn </a:t>
            </a:r>
            <a:r>
              <a:rPr lang="en-GB" sz="2400" dirty="0" err="1"/>
              <a:t>golygu</a:t>
            </a:r>
            <a:r>
              <a:rPr lang="en-GB" sz="2400" dirty="0"/>
              <a:t> </a:t>
            </a:r>
            <a:r>
              <a:rPr lang="en-GB" sz="2400" dirty="0" err="1"/>
              <a:t>tynnu</a:t>
            </a:r>
            <a:r>
              <a:rPr lang="en-GB" sz="2400" dirty="0"/>
              <a:t> </a:t>
            </a:r>
            <a:r>
              <a:rPr lang="en-GB" sz="2400" dirty="0" err="1"/>
              <a:t>llafn</a:t>
            </a:r>
            <a:r>
              <a:rPr lang="en-GB" sz="2400" dirty="0"/>
              <a:t> </a:t>
            </a:r>
            <a:r>
              <a:rPr lang="en-GB" sz="2400" dirty="0" err="1"/>
              <a:t>llorweddol</a:t>
            </a:r>
            <a:r>
              <a:rPr lang="en-GB" sz="2400" dirty="0"/>
              <a:t> </a:t>
            </a:r>
            <a:r>
              <a:rPr lang="en-GB" sz="2400" dirty="0" err="1"/>
              <a:t>wedi</a:t>
            </a:r>
            <a:r>
              <a:rPr lang="en-GB" sz="2400" dirty="0"/>
              <a:t> </a:t>
            </a:r>
            <a:r>
              <a:rPr lang="en-GB" sz="2400" dirty="0" err="1"/>
              <a:t>ei</a:t>
            </a:r>
            <a:r>
              <a:rPr lang="en-GB" sz="2400" dirty="0"/>
              <a:t> </a:t>
            </a:r>
            <a:r>
              <a:rPr lang="en-GB" sz="2400" dirty="0" err="1"/>
              <a:t>fowntio</a:t>
            </a:r>
            <a:r>
              <a:rPr lang="en-GB" sz="2400" dirty="0"/>
              <a:t> ar </a:t>
            </a:r>
            <a:r>
              <a:rPr lang="en-GB" sz="2400" dirty="0" err="1"/>
              <a:t>beiriant</a:t>
            </a:r>
            <a:r>
              <a:rPr lang="en-GB" sz="2400" dirty="0"/>
              <a:t> </a:t>
            </a:r>
            <a:r>
              <a:rPr lang="en-GB" sz="2400" dirty="0" err="1"/>
              <a:t>arbenigol</a:t>
            </a:r>
            <a:r>
              <a:rPr lang="en-GB" sz="2400" dirty="0"/>
              <a:t> </a:t>
            </a:r>
            <a:r>
              <a:rPr lang="en-GB" sz="2400" dirty="0" err="1"/>
              <a:t>drwy’r</a:t>
            </a:r>
            <a:r>
              <a:rPr lang="en-GB" sz="2400" dirty="0"/>
              <a:t> </a:t>
            </a:r>
            <a:r>
              <a:rPr lang="en-GB" sz="2400" dirty="0" err="1"/>
              <a:t>pridd</a:t>
            </a:r>
            <a:r>
              <a:rPr lang="en-GB" sz="2400" dirty="0"/>
              <a:t> ar </a:t>
            </a:r>
            <a:r>
              <a:rPr lang="en-GB" sz="2400" dirty="0" err="1"/>
              <a:t>ddyfnder</a:t>
            </a:r>
            <a:r>
              <a:rPr lang="en-GB" sz="2400" dirty="0"/>
              <a:t> </a:t>
            </a:r>
            <a:r>
              <a:rPr lang="en-GB" sz="2400" dirty="0" err="1"/>
              <a:t>penodol</a:t>
            </a:r>
            <a:r>
              <a:rPr lang="en-GB" sz="2400" dirty="0"/>
              <a:t> o dan wely o </a:t>
            </a:r>
            <a:r>
              <a:rPr lang="en-GB" sz="2400" dirty="0" err="1"/>
              <a:t>goed</a:t>
            </a:r>
            <a:r>
              <a:rPr lang="en-GB" sz="2400" dirty="0"/>
              <a:t> </a:t>
            </a:r>
            <a:r>
              <a:rPr lang="en-GB" sz="2400" dirty="0" err="1"/>
              <a:t>ifanc</a:t>
            </a:r>
            <a:r>
              <a:rPr lang="en-GB" sz="2400" dirty="0"/>
              <a:t> </a:t>
            </a:r>
            <a:r>
              <a:rPr lang="en-GB" sz="2400" dirty="0" err="1"/>
              <a:t>er</a:t>
            </a:r>
            <a:r>
              <a:rPr lang="en-GB" sz="2400" dirty="0"/>
              <a:t> </a:t>
            </a:r>
            <a:r>
              <a:rPr lang="en-GB" sz="2400" dirty="0" err="1"/>
              <a:t>mwyn</a:t>
            </a:r>
            <a:r>
              <a:rPr lang="en-GB" sz="2400" dirty="0"/>
              <a:t> </a:t>
            </a:r>
            <a:r>
              <a:rPr lang="en-GB" sz="2400" dirty="0" err="1"/>
              <a:t>torri</a:t>
            </a:r>
            <a:r>
              <a:rPr lang="en-GB" sz="2400" dirty="0"/>
              <a:t> </a:t>
            </a:r>
            <a:r>
              <a:rPr lang="en-GB" sz="2400" dirty="0" err="1"/>
              <a:t>gwreiddiau</a:t>
            </a:r>
            <a:r>
              <a:rPr lang="en-GB" sz="2400" dirty="0"/>
              <a:t> </a:t>
            </a:r>
            <a:r>
              <a:rPr lang="en-GB" sz="2400" dirty="0" err="1"/>
              <a:t>dyfnach</a:t>
            </a:r>
            <a:r>
              <a:rPr lang="en-GB" sz="2400" dirty="0"/>
              <a:t> y </a:t>
            </a:r>
            <a:r>
              <a:rPr lang="en-GB" sz="2400" dirty="0" err="1"/>
              <a:t>goeden</a:t>
            </a:r>
            <a:r>
              <a:rPr lang="en-GB" sz="2400" dirty="0"/>
              <a:t>.  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D702F24-AF39-4B72-8857-55B0CE43A04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9037" y="3515643"/>
            <a:ext cx="3664416" cy="328156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0E6F768-2A48-4018-9ACF-71695826D14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87492" y="5729843"/>
            <a:ext cx="3217016" cy="50265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2B60159-03C2-40B1-B142-7D1CCB72FC11}"/>
              </a:ext>
            </a:extLst>
          </p:cNvPr>
          <p:cNvSpPr txBox="1"/>
          <p:nvPr/>
        </p:nvSpPr>
        <p:spPr>
          <a:xfrm>
            <a:off x="283712" y="6064917"/>
            <a:ext cx="4535940" cy="73229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C9EF91F-3BF9-45B6-90DE-D5149A86085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0278" y="488545"/>
            <a:ext cx="2747223" cy="62731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AAE55CC-5DAC-4DFF-B52D-5803E2FB800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114630" y="4162693"/>
            <a:ext cx="3263622" cy="1835788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A81D112-EF9A-402B-98B7-5E4C310636CD}"/>
              </a:ext>
            </a:extLst>
          </p:cNvPr>
          <p:cNvSpPr txBox="1"/>
          <p:nvPr/>
        </p:nvSpPr>
        <p:spPr>
          <a:xfrm>
            <a:off x="9664335" y="6150879"/>
            <a:ext cx="2515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Isdorri</a:t>
            </a:r>
            <a:r>
              <a:rPr lang="en-GB" dirty="0"/>
              <a:t> </a:t>
            </a:r>
            <a:r>
              <a:rPr lang="en-GB" dirty="0" err="1"/>
              <a:t>coed</a:t>
            </a:r>
            <a:r>
              <a:rPr lang="en-GB" dirty="0"/>
              <a:t> </a:t>
            </a:r>
            <a:r>
              <a:rPr lang="en-GB" dirty="0" err="1"/>
              <a:t>conwydd</a:t>
            </a:r>
            <a:r>
              <a:rPr lang="en-GB" dirty="0"/>
              <a:t> </a:t>
            </a:r>
            <a:r>
              <a:rPr lang="en-GB" dirty="0" err="1"/>
              <a:t>ifanc</a:t>
            </a:r>
            <a:endParaRPr lang="en-GB" dirty="0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418E191-3A15-4F6C-A8AE-41DD50BB9AF8}"/>
              </a:ext>
            </a:extLst>
          </p:cNvPr>
          <p:cNvCxnSpPr>
            <a:cxnSpLocks/>
          </p:cNvCxnSpPr>
          <p:nvPr/>
        </p:nvCxnSpPr>
        <p:spPr>
          <a:xfrm flipH="1">
            <a:off x="8371994" y="5080587"/>
            <a:ext cx="1065284" cy="1393457"/>
          </a:xfrm>
          <a:prstGeom prst="straightConnector1">
            <a:avLst/>
          </a:prstGeom>
          <a:ln w="57150"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8" descr="Pocket knife">
            <a:extLst>
              <a:ext uri="{FF2B5EF4-FFF2-40B4-BE49-F238E27FC236}">
                <a16:creationId xmlns:a16="http://schemas.microsoft.com/office/drawing/2014/main" id="{595277B9-2BCF-45E5-B206-D27444D0BBD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294187" y="4691842"/>
            <a:ext cx="1373075" cy="137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513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6458 0.00093 L -0.05807 -0.0303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326" y="-1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DD8B4-D460-47C3-93D5-74A74459A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476251"/>
            <a:ext cx="8775700" cy="61156"/>
          </a:xfrm>
        </p:spPr>
        <p:txBody>
          <a:bodyPr/>
          <a:lstStyle/>
          <a:p>
            <a:br>
              <a:rPr lang="en-GB" dirty="0">
                <a:solidFill>
                  <a:srgbClr val="0091A5"/>
                </a:solidFill>
              </a:rPr>
            </a:br>
            <a:r>
              <a:rPr lang="en-GB" dirty="0" err="1">
                <a:solidFill>
                  <a:srgbClr val="0091A5"/>
                </a:solidFill>
              </a:rPr>
              <a:t>Cwsg</a:t>
            </a:r>
            <a:endParaRPr lang="en-GB" dirty="0">
              <a:solidFill>
                <a:srgbClr val="0091A5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5C49465-7948-4DFB-B58D-44865CE75E11}"/>
              </a:ext>
            </a:extLst>
          </p:cNvPr>
          <p:cNvSpPr txBox="1"/>
          <p:nvPr/>
        </p:nvSpPr>
        <p:spPr>
          <a:xfrm>
            <a:off x="4470934" y="1727117"/>
            <a:ext cx="7576286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dirty="0" err="1"/>
              <a:t>Caiff</a:t>
            </a:r>
            <a:r>
              <a:rPr lang="en-GB" sz="2200" dirty="0"/>
              <a:t> is-</a:t>
            </a:r>
            <a:r>
              <a:rPr lang="en-GB" sz="2200" dirty="0" err="1"/>
              <a:t>dorri</a:t>
            </a:r>
            <a:r>
              <a:rPr lang="en-GB" sz="2200" dirty="0"/>
              <a:t> </a:t>
            </a:r>
            <a:r>
              <a:rPr lang="en-GB" sz="2200" dirty="0" err="1"/>
              <a:t>ei</a:t>
            </a:r>
            <a:r>
              <a:rPr lang="en-GB" sz="2200" dirty="0"/>
              <a:t> </a:t>
            </a:r>
            <a:r>
              <a:rPr lang="en-GB" sz="2200" dirty="0" err="1"/>
              <a:t>wneud</a:t>
            </a:r>
            <a:r>
              <a:rPr lang="en-GB" sz="2200" dirty="0"/>
              <a:t> pan </a:t>
            </a:r>
            <a:r>
              <a:rPr lang="en-GB" sz="2200" dirty="0" err="1"/>
              <a:t>fydd</a:t>
            </a:r>
            <a:r>
              <a:rPr lang="en-GB" sz="2200" dirty="0"/>
              <a:t> </a:t>
            </a:r>
            <a:r>
              <a:rPr lang="en-GB" sz="2200" dirty="0" err="1"/>
              <a:t>planhigion</a:t>
            </a:r>
            <a:r>
              <a:rPr lang="en-GB" sz="2200" dirty="0"/>
              <a:t> yn </a:t>
            </a:r>
            <a:r>
              <a:rPr lang="en-GB" sz="2200" dirty="0" err="1"/>
              <a:t>cysgu</a:t>
            </a:r>
            <a:r>
              <a:rPr lang="en-GB" sz="2200" dirty="0"/>
              <a:t>. </a:t>
            </a:r>
          </a:p>
          <a:p>
            <a:endParaRPr lang="en-GB" b="1" dirty="0">
              <a:solidFill>
                <a:srgbClr val="0091A5"/>
              </a:solidFill>
            </a:endParaRPr>
          </a:p>
          <a:p>
            <a:r>
              <a:rPr lang="en-GB" sz="2200" b="1" dirty="0" err="1">
                <a:solidFill>
                  <a:srgbClr val="0091A5"/>
                </a:solidFill>
              </a:rPr>
              <a:t>Cwestiwn</a:t>
            </a:r>
            <a:r>
              <a:rPr lang="en-GB" sz="2200" b="1" dirty="0">
                <a:solidFill>
                  <a:srgbClr val="0091A5"/>
                </a:solidFill>
              </a:rPr>
              <a:t> – Beth </a:t>
            </a:r>
            <a:r>
              <a:rPr lang="en-GB" sz="2200" b="1" dirty="0" err="1">
                <a:solidFill>
                  <a:srgbClr val="0091A5"/>
                </a:solidFill>
              </a:rPr>
              <a:t>yw</a:t>
            </a:r>
            <a:r>
              <a:rPr lang="en-GB" sz="2200" b="1" dirty="0">
                <a:solidFill>
                  <a:srgbClr val="0091A5"/>
                </a:solidFill>
              </a:rPr>
              <a:t> </a:t>
            </a:r>
            <a:r>
              <a:rPr lang="en-GB" sz="2200" b="1" dirty="0" err="1">
                <a:solidFill>
                  <a:srgbClr val="0091A5"/>
                </a:solidFill>
              </a:rPr>
              <a:t>ystyr</a:t>
            </a:r>
            <a:r>
              <a:rPr lang="en-GB" sz="2200" b="1" dirty="0">
                <a:solidFill>
                  <a:srgbClr val="0091A5"/>
                </a:solidFill>
              </a:rPr>
              <a:t> </a:t>
            </a:r>
            <a:r>
              <a:rPr lang="en-GB" sz="2200" b="1" dirty="0" err="1">
                <a:solidFill>
                  <a:srgbClr val="0091A5"/>
                </a:solidFill>
              </a:rPr>
              <a:t>cwsg</a:t>
            </a:r>
            <a:r>
              <a:rPr lang="en-GB" sz="2200" b="1" dirty="0">
                <a:solidFill>
                  <a:srgbClr val="0091A5"/>
                </a:solidFill>
              </a:rPr>
              <a:t> yn </a:t>
            </a:r>
            <a:r>
              <a:rPr lang="en-GB" sz="2200" b="1" dirty="0" err="1">
                <a:solidFill>
                  <a:srgbClr val="0091A5"/>
                </a:solidFill>
              </a:rPr>
              <a:t>achos</a:t>
            </a:r>
            <a:r>
              <a:rPr lang="en-GB" sz="2200" b="1" dirty="0">
                <a:solidFill>
                  <a:srgbClr val="0091A5"/>
                </a:solidFill>
              </a:rPr>
              <a:t> </a:t>
            </a:r>
            <a:r>
              <a:rPr lang="en-GB" sz="2200" b="1" dirty="0" err="1">
                <a:solidFill>
                  <a:srgbClr val="0091A5"/>
                </a:solidFill>
              </a:rPr>
              <a:t>coed</a:t>
            </a:r>
            <a:r>
              <a:rPr lang="en-GB" sz="2200" b="1" dirty="0">
                <a:solidFill>
                  <a:srgbClr val="0091A5"/>
                </a:solidFill>
              </a:rPr>
              <a:t>? </a:t>
            </a:r>
          </a:p>
          <a:p>
            <a:endParaRPr lang="en-GB" b="1" dirty="0">
              <a:solidFill>
                <a:srgbClr val="0091A5"/>
              </a:solidFill>
            </a:endParaRPr>
          </a:p>
          <a:p>
            <a:r>
              <a:rPr lang="en-GB" sz="2200" b="1" dirty="0" err="1"/>
              <a:t>Cwsg</a:t>
            </a:r>
            <a:r>
              <a:rPr lang="en-GB" sz="2200" dirty="0"/>
              <a:t> – </a:t>
            </a:r>
            <a:r>
              <a:rPr lang="en-GB" sz="2200" dirty="0" err="1"/>
              <a:t>cyfnod</a:t>
            </a:r>
            <a:r>
              <a:rPr lang="en-GB" sz="2200" dirty="0"/>
              <a:t> </a:t>
            </a:r>
            <a:r>
              <a:rPr lang="en-GB" sz="2200" dirty="0" err="1"/>
              <a:t>yng</a:t>
            </a:r>
            <a:r>
              <a:rPr lang="en-GB" sz="2200" dirty="0"/>
              <a:t> </a:t>
            </a:r>
            <a:r>
              <a:rPr lang="en-GB" sz="2200" dirty="0" err="1"/>
              <a:t>nghylch</a:t>
            </a:r>
            <a:r>
              <a:rPr lang="en-GB" sz="2200" dirty="0"/>
              <a:t> </a:t>
            </a:r>
            <a:r>
              <a:rPr lang="en-GB" sz="2200" dirty="0" err="1"/>
              <a:t>bywyd</a:t>
            </a:r>
            <a:r>
              <a:rPr lang="en-GB" sz="2200" dirty="0"/>
              <a:t> </a:t>
            </a:r>
            <a:r>
              <a:rPr lang="en-GB" sz="2200" dirty="0" err="1"/>
              <a:t>coeden</a:t>
            </a:r>
            <a:r>
              <a:rPr lang="en-GB" sz="2200" dirty="0"/>
              <a:t> pan </a:t>
            </a:r>
            <a:r>
              <a:rPr lang="en-GB" sz="2200" dirty="0" err="1"/>
              <a:t>fydd</a:t>
            </a:r>
            <a:r>
              <a:rPr lang="en-GB" sz="2200" dirty="0"/>
              <a:t> </a:t>
            </a:r>
            <a:r>
              <a:rPr lang="en-GB" sz="2200" dirty="0" err="1"/>
              <a:t>twf</a:t>
            </a:r>
            <a:r>
              <a:rPr lang="en-GB" sz="2200" dirty="0"/>
              <a:t> a </a:t>
            </a:r>
            <a:r>
              <a:rPr lang="en-GB" sz="2200" dirty="0" err="1"/>
              <a:t>datblygiad</a:t>
            </a:r>
            <a:r>
              <a:rPr lang="en-GB" sz="2200" dirty="0"/>
              <a:t> yn </a:t>
            </a:r>
            <a:r>
              <a:rPr lang="en-GB" sz="2200" dirty="0" err="1"/>
              <a:t>cael</a:t>
            </a:r>
            <a:r>
              <a:rPr lang="en-GB" sz="2200" dirty="0"/>
              <a:t> </a:t>
            </a:r>
            <a:r>
              <a:rPr lang="en-GB" sz="2200" dirty="0" err="1"/>
              <a:t>ei</a:t>
            </a:r>
            <a:r>
              <a:rPr lang="en-GB" sz="2200" dirty="0"/>
              <a:t> </a:t>
            </a:r>
            <a:r>
              <a:rPr lang="en-GB" sz="2200" dirty="0" err="1"/>
              <a:t>atal</a:t>
            </a:r>
            <a:r>
              <a:rPr lang="en-GB" sz="2200" dirty="0"/>
              <a:t> </a:t>
            </a:r>
            <a:r>
              <a:rPr lang="en-GB" sz="2200" dirty="0" err="1"/>
              <a:t>dros</a:t>
            </a:r>
            <a:r>
              <a:rPr lang="en-GB" sz="2200" dirty="0"/>
              <a:t> </a:t>
            </a:r>
            <a:r>
              <a:rPr lang="en-GB" sz="2200" dirty="0" err="1"/>
              <a:t>dro</a:t>
            </a:r>
            <a:r>
              <a:rPr lang="en-GB" sz="2200" dirty="0"/>
              <a:t>. </a:t>
            </a:r>
          </a:p>
          <a:p>
            <a:endParaRPr lang="en-GB" dirty="0"/>
          </a:p>
          <a:p>
            <a:r>
              <a:rPr lang="en-GB" sz="2200" dirty="0"/>
              <a:t>Mae </a:t>
            </a:r>
            <a:r>
              <a:rPr lang="en-GB" sz="2200" dirty="0" err="1"/>
              <a:t>colli</a:t>
            </a:r>
            <a:r>
              <a:rPr lang="en-GB" sz="2200" dirty="0"/>
              <a:t> </a:t>
            </a:r>
            <a:r>
              <a:rPr lang="en-GB" sz="2200" dirty="0" err="1"/>
              <a:t>dail</a:t>
            </a:r>
            <a:r>
              <a:rPr lang="en-GB" sz="2200" dirty="0"/>
              <a:t> yn </a:t>
            </a:r>
            <a:r>
              <a:rPr lang="en-GB" sz="2200" dirty="0" err="1"/>
              <a:t>dynodi</a:t>
            </a:r>
            <a:r>
              <a:rPr lang="en-GB" sz="2200" dirty="0"/>
              <a:t> bod y </a:t>
            </a:r>
            <a:r>
              <a:rPr lang="en-GB" sz="2200" dirty="0" err="1"/>
              <a:t>coed</a:t>
            </a:r>
            <a:r>
              <a:rPr lang="en-GB" sz="2200" dirty="0"/>
              <a:t> yn </a:t>
            </a:r>
            <a:r>
              <a:rPr lang="en-GB" sz="2200" dirty="0" err="1"/>
              <a:t>dechrau</a:t>
            </a:r>
            <a:r>
              <a:rPr lang="en-GB" sz="2200" dirty="0"/>
              <a:t> </a:t>
            </a:r>
            <a:r>
              <a:rPr lang="en-GB" sz="2200" dirty="0" err="1"/>
              <a:t>cysgu</a:t>
            </a:r>
            <a:r>
              <a:rPr lang="en-GB" sz="2200" dirty="0"/>
              <a:t>.   </a:t>
            </a:r>
          </a:p>
          <a:p>
            <a:endParaRPr lang="en-GB" dirty="0"/>
          </a:p>
          <a:p>
            <a:r>
              <a:rPr lang="en-GB" sz="2200" dirty="0"/>
              <a:t>Mae </a:t>
            </a:r>
            <a:r>
              <a:rPr lang="en-GB" sz="2200" dirty="0" err="1"/>
              <a:t>coed</a:t>
            </a:r>
            <a:r>
              <a:rPr lang="en-GB" sz="2200" dirty="0"/>
              <a:t> yn mynd </a:t>
            </a:r>
            <a:r>
              <a:rPr lang="en-GB" sz="2200" dirty="0" err="1"/>
              <a:t>mewn</a:t>
            </a:r>
            <a:r>
              <a:rPr lang="en-GB" sz="2200" dirty="0"/>
              <a:t> </a:t>
            </a:r>
            <a:r>
              <a:rPr lang="en-GB" sz="2200" dirty="0" err="1"/>
              <a:t>i’r</a:t>
            </a:r>
            <a:r>
              <a:rPr lang="en-GB" sz="2200" dirty="0"/>
              <a:t> </a:t>
            </a:r>
            <a:r>
              <a:rPr lang="en-GB" sz="2200" dirty="0" err="1"/>
              <a:t>tymor</a:t>
            </a:r>
            <a:r>
              <a:rPr lang="en-GB" sz="2200" dirty="0"/>
              <a:t> </a:t>
            </a:r>
            <a:r>
              <a:rPr lang="en-GB" sz="2200" dirty="0" err="1"/>
              <a:t>cysgu</a:t>
            </a:r>
            <a:r>
              <a:rPr lang="en-GB" sz="2200" dirty="0"/>
              <a:t> </a:t>
            </a:r>
            <a:r>
              <a:rPr lang="en-GB" sz="2200" dirty="0" err="1"/>
              <a:t>neu</a:t>
            </a:r>
            <a:r>
              <a:rPr lang="en-GB" sz="2200" dirty="0"/>
              <a:t> ‘</a:t>
            </a:r>
            <a:r>
              <a:rPr lang="en-GB" sz="2200" dirty="0" err="1"/>
              <a:t>seibiant</a:t>
            </a:r>
            <a:r>
              <a:rPr lang="en-GB" sz="2200" dirty="0"/>
              <a:t>’ ar sail </a:t>
            </a:r>
            <a:r>
              <a:rPr lang="en-GB" sz="2200" dirty="0" err="1"/>
              <a:t>gostyngiad</a:t>
            </a:r>
            <a:r>
              <a:rPr lang="en-GB" sz="2200" dirty="0"/>
              <a:t> </a:t>
            </a:r>
            <a:r>
              <a:rPr lang="en-GB" sz="2200" dirty="0" err="1"/>
              <a:t>mewn</a:t>
            </a:r>
            <a:r>
              <a:rPr lang="en-GB" sz="2200" dirty="0"/>
              <a:t> </a:t>
            </a:r>
            <a:r>
              <a:rPr lang="en-GB" sz="2200" dirty="0" err="1"/>
              <a:t>tymheredd</a:t>
            </a:r>
            <a:r>
              <a:rPr lang="en-GB" sz="2200" dirty="0"/>
              <a:t> a </a:t>
            </a:r>
            <a:r>
              <a:rPr lang="en-GB" sz="2200" dirty="0" err="1"/>
              <a:t>llai</a:t>
            </a:r>
            <a:r>
              <a:rPr lang="en-GB" sz="2200" dirty="0"/>
              <a:t> o </a:t>
            </a:r>
            <a:r>
              <a:rPr lang="en-GB" sz="2200" dirty="0" err="1"/>
              <a:t>olau</a:t>
            </a:r>
            <a:r>
              <a:rPr lang="en-GB" sz="2200" dirty="0"/>
              <a:t> </a:t>
            </a:r>
            <a:r>
              <a:rPr lang="en-GB" sz="2200" dirty="0" err="1"/>
              <a:t>dydd</a:t>
            </a:r>
            <a:r>
              <a:rPr lang="en-GB" sz="2200" dirty="0"/>
              <a:t> </a:t>
            </a:r>
            <a:r>
              <a:rPr lang="en-GB" sz="2200" dirty="0" err="1"/>
              <a:t>wrth</a:t>
            </a:r>
            <a:r>
              <a:rPr lang="en-GB" sz="2200" dirty="0"/>
              <a:t> </a:t>
            </a:r>
            <a:r>
              <a:rPr lang="en-GB" sz="2200" dirty="0" err="1"/>
              <a:t>i’r</a:t>
            </a:r>
            <a:r>
              <a:rPr lang="en-GB" sz="2200" dirty="0"/>
              <a:t> </a:t>
            </a:r>
            <a:r>
              <a:rPr lang="en-GB" sz="2200" dirty="0" err="1"/>
              <a:t>hydref</a:t>
            </a:r>
            <a:r>
              <a:rPr lang="en-GB" sz="2200" dirty="0"/>
              <a:t> </a:t>
            </a:r>
            <a:r>
              <a:rPr lang="en-GB" sz="2200" dirty="0" err="1"/>
              <a:t>encilio</a:t>
            </a:r>
            <a:r>
              <a:rPr lang="en-GB" sz="2200" dirty="0"/>
              <a:t> </a:t>
            </a:r>
            <a:r>
              <a:rPr lang="en-GB" sz="2200" dirty="0" err="1"/>
              <a:t>i’r</a:t>
            </a:r>
            <a:r>
              <a:rPr lang="en-GB" sz="2200" dirty="0"/>
              <a:t> </a:t>
            </a:r>
            <a:r>
              <a:rPr lang="en-GB" sz="2200" dirty="0" err="1"/>
              <a:t>gaeaf</a:t>
            </a:r>
            <a:r>
              <a:rPr lang="en-GB" sz="2200" dirty="0"/>
              <a:t>. </a:t>
            </a:r>
            <a:r>
              <a:rPr lang="en-GB" sz="2200" dirty="0" err="1"/>
              <a:t>Fel</a:t>
            </a:r>
            <a:r>
              <a:rPr lang="en-GB" sz="2200" dirty="0"/>
              <a:t> </a:t>
            </a:r>
            <a:r>
              <a:rPr lang="en-GB" sz="2200" dirty="0" err="1"/>
              <a:t>anifeiliaid</a:t>
            </a:r>
            <a:r>
              <a:rPr lang="en-GB" sz="2200" dirty="0"/>
              <a:t> </a:t>
            </a:r>
            <a:r>
              <a:rPr lang="en-GB" sz="2200" dirty="0" err="1"/>
              <a:t>sy’n</a:t>
            </a:r>
            <a:r>
              <a:rPr lang="en-GB" sz="2200" dirty="0"/>
              <a:t> </a:t>
            </a:r>
            <a:r>
              <a:rPr lang="en-GB" sz="2200" dirty="0" err="1"/>
              <a:t>cysgu</a:t>
            </a:r>
            <a:r>
              <a:rPr lang="en-GB" sz="2200" dirty="0"/>
              <a:t>, </a:t>
            </a:r>
            <a:r>
              <a:rPr lang="en-GB" sz="2200" dirty="0" err="1"/>
              <a:t>mae</a:t>
            </a:r>
            <a:r>
              <a:rPr lang="en-GB" sz="2200" dirty="0"/>
              <a:t> </a:t>
            </a:r>
            <a:r>
              <a:rPr lang="en-GB" sz="2200" dirty="0" err="1"/>
              <a:t>coed</a:t>
            </a:r>
            <a:r>
              <a:rPr lang="en-GB" sz="2200" dirty="0"/>
              <a:t> yn llenwi </a:t>
            </a:r>
            <a:r>
              <a:rPr lang="en-GB" sz="2200" dirty="0" err="1"/>
              <a:t>eu</a:t>
            </a:r>
            <a:r>
              <a:rPr lang="en-GB" sz="2200" dirty="0"/>
              <a:t> </a:t>
            </a:r>
            <a:r>
              <a:rPr lang="en-GB" sz="2200" dirty="0" err="1"/>
              <a:t>hunain</a:t>
            </a:r>
            <a:r>
              <a:rPr lang="en-GB" sz="2200" dirty="0"/>
              <a:t> </a:t>
            </a:r>
            <a:r>
              <a:rPr lang="en-GB" sz="2200" dirty="0" err="1"/>
              <a:t>â</a:t>
            </a:r>
            <a:r>
              <a:rPr lang="en-GB" sz="2200" dirty="0"/>
              <a:t> </a:t>
            </a:r>
            <a:r>
              <a:rPr lang="en-GB" sz="2200" dirty="0" err="1"/>
              <a:t>bwyd</a:t>
            </a:r>
            <a:r>
              <a:rPr lang="en-GB" sz="2200" dirty="0"/>
              <a:t> cyn y </a:t>
            </a:r>
            <a:r>
              <a:rPr lang="en-GB" sz="2200" dirty="0" err="1"/>
              <a:t>gaeaf</a:t>
            </a:r>
            <a:r>
              <a:rPr lang="en-GB" sz="2200" dirty="0"/>
              <a:t>, </a:t>
            </a:r>
            <a:r>
              <a:rPr lang="en-GB" sz="2200" dirty="0" err="1"/>
              <a:t>gan</a:t>
            </a:r>
            <a:r>
              <a:rPr lang="en-GB" sz="2200" dirty="0"/>
              <a:t> </a:t>
            </a:r>
            <a:r>
              <a:rPr lang="en-GB" sz="2200" dirty="0" err="1"/>
              <a:t>ei</a:t>
            </a:r>
            <a:r>
              <a:rPr lang="en-GB" sz="2200" dirty="0"/>
              <a:t> </a:t>
            </a:r>
            <a:r>
              <a:rPr lang="en-GB" sz="2200" dirty="0" err="1"/>
              <a:t>ddefnyddio’n</a:t>
            </a:r>
            <a:r>
              <a:rPr lang="en-GB" sz="2200" dirty="0"/>
              <a:t> </a:t>
            </a:r>
            <a:r>
              <a:rPr lang="en-GB" sz="2200" dirty="0" err="1"/>
              <a:t>araf</a:t>
            </a:r>
            <a:r>
              <a:rPr lang="en-GB" sz="2200" dirty="0"/>
              <a:t> yn </a:t>
            </a:r>
            <a:r>
              <a:rPr lang="en-GB" sz="2200" dirty="0" err="1"/>
              <a:t>ystod</a:t>
            </a:r>
            <a:r>
              <a:rPr lang="en-GB" sz="2200" dirty="0"/>
              <a:t> y </a:t>
            </a:r>
            <a:r>
              <a:rPr lang="en-GB" sz="2200" dirty="0" err="1"/>
              <a:t>misoedd</a:t>
            </a:r>
            <a:r>
              <a:rPr lang="en-GB" sz="2200" dirty="0"/>
              <a:t> </a:t>
            </a:r>
            <a:r>
              <a:rPr lang="en-GB" sz="2200" dirty="0" err="1"/>
              <a:t>oer</a:t>
            </a:r>
            <a:r>
              <a:rPr lang="en-GB" sz="2200" dirty="0"/>
              <a:t> o </a:t>
            </a:r>
            <a:r>
              <a:rPr lang="en-GB" sz="2200" dirty="0" err="1"/>
              <a:t>gwsg</a:t>
            </a:r>
            <a:r>
              <a:rPr lang="en-GB" sz="2200" dirty="0"/>
              <a:t>.</a:t>
            </a:r>
          </a:p>
          <a:p>
            <a:endParaRPr lang="en-GB" sz="2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B8B9819-B0B8-4E12-9850-4100718648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0278" y="537407"/>
            <a:ext cx="2747223" cy="627317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635C6FD3-B89D-4564-8CD9-0526DF9DAFC1}"/>
              </a:ext>
            </a:extLst>
          </p:cNvPr>
          <p:cNvGrpSpPr/>
          <p:nvPr/>
        </p:nvGrpSpPr>
        <p:grpSpPr>
          <a:xfrm>
            <a:off x="431801" y="1370980"/>
            <a:ext cx="3808130" cy="5253311"/>
            <a:chOff x="431801" y="1285636"/>
            <a:chExt cx="3808130" cy="5253311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02460EAE-2F4A-4F61-8327-D99EBB5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1801" y="1285636"/>
              <a:ext cx="3808130" cy="2546687"/>
            </a:xfrm>
            <a:prstGeom prst="rect">
              <a:avLst/>
            </a:prstGeom>
            <a:ln w="19050">
              <a:solidFill>
                <a:schemeClr val="accent1"/>
              </a:solidFill>
            </a:ln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EB6D6392-3A85-41ED-8BC4-F4AED71E663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1801" y="3992260"/>
              <a:ext cx="3808130" cy="2546687"/>
            </a:xfrm>
            <a:prstGeom prst="rect">
              <a:avLst/>
            </a:prstGeom>
            <a:ln w="19050">
              <a:solidFill>
                <a:schemeClr val="accent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562359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DFE65B3A-7B19-48B5-AB93-72223550911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31701" y="4573052"/>
            <a:ext cx="2790449" cy="2092837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5E50CEF-E764-442F-9D7A-7FC9CB739B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78759"/>
            <a:ext cx="8775701" cy="542576"/>
          </a:xfrm>
        </p:spPr>
        <p:txBody>
          <a:bodyPr/>
          <a:lstStyle/>
          <a:p>
            <a:r>
              <a:rPr lang="en-GB" sz="2600" dirty="0" err="1">
                <a:solidFill>
                  <a:schemeClr val="accent1"/>
                </a:solidFill>
              </a:rPr>
              <a:t>Mae’r</a:t>
            </a:r>
            <a:r>
              <a:rPr lang="en-GB" sz="2600" dirty="0">
                <a:solidFill>
                  <a:schemeClr val="accent1"/>
                </a:solidFill>
              </a:rPr>
              <a:t> </a:t>
            </a:r>
            <a:r>
              <a:rPr lang="en-GB" sz="2600" dirty="0" err="1">
                <a:solidFill>
                  <a:schemeClr val="accent1"/>
                </a:solidFill>
              </a:rPr>
              <a:t>cyflwyniad</a:t>
            </a:r>
            <a:r>
              <a:rPr lang="en-GB" sz="2600" dirty="0">
                <a:solidFill>
                  <a:schemeClr val="accent1"/>
                </a:solidFill>
              </a:rPr>
              <a:t> PowerPoint </a:t>
            </a:r>
            <a:r>
              <a:rPr lang="en-GB" sz="2600" dirty="0" err="1">
                <a:solidFill>
                  <a:schemeClr val="accent1"/>
                </a:solidFill>
              </a:rPr>
              <a:t>hwn</a:t>
            </a:r>
            <a:r>
              <a:rPr lang="en-GB" sz="2600" dirty="0">
                <a:solidFill>
                  <a:schemeClr val="accent1"/>
                </a:solidFill>
              </a:rPr>
              <a:t> yn </a:t>
            </a:r>
            <a:r>
              <a:rPr lang="en-GB" sz="2600" dirty="0" err="1">
                <a:solidFill>
                  <a:schemeClr val="accent1"/>
                </a:solidFill>
              </a:rPr>
              <a:t>egluro</a:t>
            </a:r>
            <a:r>
              <a:rPr lang="en-GB" sz="2600" dirty="0">
                <a:solidFill>
                  <a:schemeClr val="accent1"/>
                </a:solidFill>
              </a:rPr>
              <a:t>:</a:t>
            </a:r>
            <a:br>
              <a:rPr lang="en-GB" sz="2600" dirty="0"/>
            </a:br>
            <a:endParaRPr lang="en-GB" sz="2600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50E031-F107-44B0-A14C-403B187913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1271597"/>
            <a:ext cx="5627688" cy="4536356"/>
          </a:xfrm>
        </p:spPr>
        <p:txBody>
          <a:bodyPr/>
          <a:lstStyle/>
          <a:p>
            <a:pPr marL="342900" indent="-342900">
              <a:buFontTx/>
              <a:buChar char="-"/>
            </a:pPr>
            <a:r>
              <a:rPr lang="en-GB" sz="2000" b="0" dirty="0">
                <a:solidFill>
                  <a:schemeClr val="tx1"/>
                </a:solidFill>
              </a:rPr>
              <a:t>Pam </a:t>
            </a:r>
            <a:r>
              <a:rPr lang="en-GB" sz="2000" b="0" dirty="0" err="1">
                <a:solidFill>
                  <a:schemeClr val="tx1"/>
                </a:solidFill>
              </a:rPr>
              <a:t>mae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angen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hadau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lleol</a:t>
            </a:r>
            <a:r>
              <a:rPr lang="en-GB" sz="2000" b="0" dirty="0">
                <a:solidFill>
                  <a:schemeClr val="tx1"/>
                </a:solidFill>
              </a:rPr>
              <a:t> ar </a:t>
            </a:r>
            <a:r>
              <a:rPr lang="en-GB" sz="2000" b="0" dirty="0" err="1">
                <a:solidFill>
                  <a:schemeClr val="tx1"/>
                </a:solidFill>
              </a:rPr>
              <a:t>Gymru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i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dyfu’r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coed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gorau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posibl</a:t>
            </a:r>
            <a:r>
              <a:rPr lang="en-GB" sz="2000" b="0" dirty="0">
                <a:solidFill>
                  <a:schemeClr val="tx1"/>
                </a:solidFill>
              </a:rPr>
              <a:t> ar </a:t>
            </a:r>
            <a:r>
              <a:rPr lang="en-GB" sz="2000" b="0" dirty="0" err="1">
                <a:solidFill>
                  <a:schemeClr val="tx1"/>
                </a:solidFill>
              </a:rPr>
              <a:t>gyfer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ei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choedwigoedd</a:t>
            </a:r>
            <a:r>
              <a:rPr lang="en-GB" sz="2000" b="0" dirty="0">
                <a:solidFill>
                  <a:schemeClr val="tx1"/>
                </a:solidFill>
              </a:rPr>
              <a:t>. </a:t>
            </a:r>
          </a:p>
          <a:p>
            <a:pPr marL="342900" indent="-342900">
              <a:buFontTx/>
              <a:buChar char="-"/>
            </a:pPr>
            <a:r>
              <a:rPr lang="en-GB" sz="2000" b="0" dirty="0">
                <a:solidFill>
                  <a:schemeClr val="tx1"/>
                </a:solidFill>
              </a:rPr>
              <a:t>Beth </a:t>
            </a:r>
            <a:r>
              <a:rPr lang="en-GB" sz="2000" b="0" dirty="0" err="1">
                <a:solidFill>
                  <a:schemeClr val="tx1"/>
                </a:solidFill>
              </a:rPr>
              <a:t>mae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Cyfoeth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Naturiol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Cymru’n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ei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wneud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i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sicrhau</a:t>
            </a:r>
            <a:r>
              <a:rPr lang="en-GB" sz="2000" b="0" dirty="0">
                <a:solidFill>
                  <a:schemeClr val="tx1"/>
                </a:solidFill>
              </a:rPr>
              <a:t> bod </a:t>
            </a:r>
            <a:r>
              <a:rPr lang="en-GB" sz="2000" b="0" dirty="0" err="1">
                <a:solidFill>
                  <a:schemeClr val="tx1"/>
                </a:solidFill>
              </a:rPr>
              <a:t>ei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choed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a’i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choetiroedd</a:t>
            </a:r>
            <a:r>
              <a:rPr lang="en-GB" sz="2000" b="0" dirty="0">
                <a:solidFill>
                  <a:schemeClr val="tx1"/>
                </a:solidFill>
              </a:rPr>
              <a:t> yn </a:t>
            </a:r>
            <a:r>
              <a:rPr lang="en-GB" sz="2000" b="0" dirty="0" err="1">
                <a:solidFill>
                  <a:schemeClr val="tx1"/>
                </a:solidFill>
              </a:rPr>
              <a:t>addas</a:t>
            </a:r>
            <a:r>
              <a:rPr lang="en-GB" sz="2000" b="0" dirty="0">
                <a:solidFill>
                  <a:schemeClr val="tx1"/>
                </a:solidFill>
              </a:rPr>
              <a:t> ar </a:t>
            </a:r>
            <a:r>
              <a:rPr lang="en-GB" sz="2000" b="0" dirty="0" err="1">
                <a:solidFill>
                  <a:schemeClr val="tx1"/>
                </a:solidFill>
              </a:rPr>
              <a:t>gyfer</a:t>
            </a:r>
            <a:r>
              <a:rPr lang="en-GB" sz="2000" b="0" dirty="0">
                <a:solidFill>
                  <a:schemeClr val="tx1"/>
                </a:solidFill>
              </a:rPr>
              <a:t> y </a:t>
            </a:r>
            <a:r>
              <a:rPr lang="en-GB" sz="2000" b="0" dirty="0" err="1">
                <a:solidFill>
                  <a:schemeClr val="tx1"/>
                </a:solidFill>
              </a:rPr>
              <a:t>dyfodol</a:t>
            </a:r>
            <a:r>
              <a:rPr lang="en-GB" sz="2000" b="0" dirty="0">
                <a:solidFill>
                  <a:schemeClr val="tx1"/>
                </a:solidFill>
              </a:rPr>
              <a:t>. </a:t>
            </a:r>
          </a:p>
          <a:p>
            <a:pPr marL="342900" indent="-342900">
              <a:buFontTx/>
              <a:buChar char="-"/>
            </a:pPr>
            <a:r>
              <a:rPr lang="en-GB" sz="2000" b="0" dirty="0">
                <a:solidFill>
                  <a:schemeClr val="tx1"/>
                </a:solidFill>
              </a:rPr>
              <a:t>Beth </a:t>
            </a:r>
            <a:r>
              <a:rPr lang="en-GB" sz="2000" b="0" dirty="0" err="1">
                <a:solidFill>
                  <a:schemeClr val="tx1"/>
                </a:solidFill>
              </a:rPr>
              <a:t>sy’n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digwydd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tu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ôl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i’r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llen</a:t>
            </a:r>
            <a:r>
              <a:rPr lang="en-GB" sz="2000" b="0" dirty="0">
                <a:solidFill>
                  <a:schemeClr val="tx1"/>
                </a:solidFill>
              </a:rPr>
              <a:t> yn </a:t>
            </a:r>
            <a:r>
              <a:rPr lang="en-GB" sz="2000" b="0" dirty="0" err="1">
                <a:solidFill>
                  <a:schemeClr val="tx1"/>
                </a:solidFill>
              </a:rPr>
              <a:t>Delamere</a:t>
            </a:r>
            <a:r>
              <a:rPr lang="en-GB" sz="2000" b="0" dirty="0">
                <a:solidFill>
                  <a:schemeClr val="tx1"/>
                </a:solidFill>
              </a:rPr>
              <a:t>, </a:t>
            </a:r>
            <a:r>
              <a:rPr lang="en-GB" sz="2000" b="0" dirty="0" err="1">
                <a:solidFill>
                  <a:schemeClr val="tx1"/>
                </a:solidFill>
              </a:rPr>
              <a:t>sef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meithrinfa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goed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Coedwigaeth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Lloegr</a:t>
            </a:r>
            <a:r>
              <a:rPr lang="en-GB" sz="2000" b="0" dirty="0">
                <a:solidFill>
                  <a:schemeClr val="tx1"/>
                </a:solidFill>
              </a:rPr>
              <a:t>, </a:t>
            </a:r>
            <a:r>
              <a:rPr lang="en-GB" sz="2000" b="0" dirty="0" err="1">
                <a:solidFill>
                  <a:schemeClr val="tx1"/>
                </a:solidFill>
              </a:rPr>
              <a:t>er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mwyn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tyfu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mes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i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greu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coed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derw</a:t>
            </a:r>
            <a:r>
              <a:rPr lang="en-GB" sz="2000" b="0" dirty="0">
                <a:solidFill>
                  <a:schemeClr val="tx1"/>
                </a:solidFill>
              </a:rPr>
              <a:t>. </a:t>
            </a:r>
          </a:p>
          <a:p>
            <a:pPr marL="342900" indent="-342900">
              <a:buFontTx/>
              <a:buChar char="-"/>
            </a:pPr>
            <a:r>
              <a:rPr lang="en-GB" sz="2000" b="0" dirty="0">
                <a:solidFill>
                  <a:schemeClr val="tx1"/>
                </a:solidFill>
              </a:rPr>
              <a:t>Beth </a:t>
            </a:r>
            <a:r>
              <a:rPr lang="en-GB" sz="2000" b="0" dirty="0" err="1">
                <a:solidFill>
                  <a:schemeClr val="tx1"/>
                </a:solidFill>
              </a:rPr>
              <a:t>sy’n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digwydd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i’r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coed</a:t>
            </a:r>
            <a:r>
              <a:rPr lang="en-GB" sz="2000" b="0" dirty="0">
                <a:solidFill>
                  <a:schemeClr val="tx1"/>
                </a:solidFill>
              </a:rPr>
              <a:t> pan </a:t>
            </a:r>
            <a:r>
              <a:rPr lang="en-GB" sz="2000" b="0" dirty="0" err="1">
                <a:solidFill>
                  <a:schemeClr val="tx1"/>
                </a:solidFill>
              </a:rPr>
              <a:t>fyddan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nhw’n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barod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i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adael</a:t>
            </a:r>
            <a:r>
              <a:rPr lang="en-GB" sz="2000" b="0" dirty="0">
                <a:solidFill>
                  <a:schemeClr val="tx1"/>
                </a:solidFill>
              </a:rPr>
              <a:t> y </a:t>
            </a:r>
            <a:r>
              <a:rPr lang="en-GB" sz="2000" b="0" dirty="0" err="1">
                <a:solidFill>
                  <a:schemeClr val="tx1"/>
                </a:solidFill>
              </a:rPr>
              <a:t>feithrinfa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goed</a:t>
            </a:r>
            <a:r>
              <a:rPr lang="en-GB" sz="2000" b="0" dirty="0">
                <a:solidFill>
                  <a:schemeClr val="tx1"/>
                </a:solidFill>
              </a:rPr>
              <a:t> a </a:t>
            </a:r>
            <a:r>
              <a:rPr lang="en-GB" sz="2000" b="0" dirty="0" err="1">
                <a:solidFill>
                  <a:schemeClr val="tx1"/>
                </a:solidFill>
              </a:rPr>
              <a:t>dychwelyd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i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fforestydd</a:t>
            </a:r>
            <a:r>
              <a:rPr lang="en-GB" sz="2000" b="0" dirty="0">
                <a:solidFill>
                  <a:schemeClr val="tx1"/>
                </a:solidFill>
              </a:rPr>
              <a:t> </a:t>
            </a:r>
            <a:r>
              <a:rPr lang="en-GB" sz="2000" b="0" dirty="0" err="1">
                <a:solidFill>
                  <a:schemeClr val="tx1"/>
                </a:solidFill>
              </a:rPr>
              <a:t>Cymru</a:t>
            </a:r>
            <a:r>
              <a:rPr lang="en-GB" sz="2000" b="0" dirty="0">
                <a:solidFill>
                  <a:schemeClr val="tx1"/>
                </a:solidFill>
              </a:rPr>
              <a:t>. </a:t>
            </a:r>
            <a:endParaRPr lang="en-GB" sz="2200" b="0" dirty="0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BAFEF5C-BFA4-4E17-9F34-4505A55D2F4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5308" y="3069749"/>
            <a:ext cx="2742798" cy="1836088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620AB3B-6E33-490B-98EB-970F63C98EA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1309697"/>
            <a:ext cx="2742798" cy="1823669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AFE1356-B69B-4CCF-9586-D40AE7994AD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4800" y="1732300"/>
            <a:ext cx="2565400" cy="585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5912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7405698-2F02-42EA-98CD-FE3451243D19}"/>
              </a:ext>
            </a:extLst>
          </p:cNvPr>
          <p:cNvSpPr txBox="1"/>
          <p:nvPr/>
        </p:nvSpPr>
        <p:spPr>
          <a:xfrm>
            <a:off x="303481" y="511199"/>
            <a:ext cx="877381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b="1" dirty="0" err="1">
                <a:solidFill>
                  <a:srgbClr val="0091A5"/>
                </a:solidFill>
              </a:rPr>
              <a:t>Systemau</a:t>
            </a:r>
            <a:r>
              <a:rPr lang="en-GB" sz="3000" b="1" dirty="0">
                <a:solidFill>
                  <a:srgbClr val="0091A5"/>
                </a:solidFill>
              </a:rPr>
              <a:t> </a:t>
            </a:r>
            <a:r>
              <a:rPr lang="en-GB" sz="3000" b="1" dirty="0" err="1">
                <a:solidFill>
                  <a:srgbClr val="0091A5"/>
                </a:solidFill>
              </a:rPr>
              <a:t>gwrieddiau</a:t>
            </a:r>
            <a:r>
              <a:rPr lang="en-GB" sz="3000" b="1" dirty="0">
                <a:solidFill>
                  <a:srgbClr val="0091A5"/>
                </a:solidFill>
              </a:rPr>
              <a:t> </a:t>
            </a:r>
            <a:r>
              <a:rPr lang="en-GB" sz="3000" b="1" dirty="0" err="1">
                <a:solidFill>
                  <a:srgbClr val="0091A5"/>
                </a:solidFill>
              </a:rPr>
              <a:t>ffeibrog</a:t>
            </a:r>
            <a:r>
              <a:rPr lang="en-GB" sz="3000" b="1" dirty="0">
                <a:solidFill>
                  <a:srgbClr val="0091A5"/>
                </a:solidFill>
              </a:rPr>
              <a:t> a </a:t>
            </a:r>
            <a:r>
              <a:rPr lang="en-GB" sz="3000" b="1" dirty="0" err="1">
                <a:solidFill>
                  <a:srgbClr val="0091A5"/>
                </a:solidFill>
              </a:rPr>
              <a:t>thap</a:t>
            </a:r>
            <a:endParaRPr lang="en-GB" sz="3000" b="1" dirty="0">
              <a:solidFill>
                <a:srgbClr val="0091A5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E1DFC12-6ADC-4697-A929-15B4AAC847AC}"/>
              </a:ext>
            </a:extLst>
          </p:cNvPr>
          <p:cNvGrpSpPr/>
          <p:nvPr/>
        </p:nvGrpSpPr>
        <p:grpSpPr>
          <a:xfrm>
            <a:off x="238298" y="2251759"/>
            <a:ext cx="5689303" cy="4392535"/>
            <a:chOff x="253248" y="3626112"/>
            <a:chExt cx="4199999" cy="2961387"/>
          </a:xfrm>
        </p:grpSpPr>
        <p:pic>
          <p:nvPicPr>
            <p:cNvPr id="7" name="Picture 6" title="www.thedailygarden.us/garden-word-of-the-day/roots">
              <a:extLst>
                <a:ext uri="{FF2B5EF4-FFF2-40B4-BE49-F238E27FC236}">
                  <a16:creationId xmlns:a16="http://schemas.microsoft.com/office/drawing/2014/main" id="{F67B6EA9-8334-4CAD-95EA-1BDB2F37DA0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76998" y="3626112"/>
              <a:ext cx="4153113" cy="2641736"/>
            </a:xfrm>
            <a:prstGeom prst="rect">
              <a:avLst/>
            </a:prstGeom>
            <a:ln w="19050">
              <a:solidFill>
                <a:srgbClr val="0091A5"/>
              </a:solidFill>
            </a:ln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3069ECE-A401-4A7C-B69F-21D40299A957}"/>
                </a:ext>
              </a:extLst>
            </p:cNvPr>
            <p:cNvSpPr txBox="1"/>
            <p:nvPr/>
          </p:nvSpPr>
          <p:spPr>
            <a:xfrm>
              <a:off x="253248" y="6310500"/>
              <a:ext cx="419999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dirty="0"/>
                <a:t>www.thedailygarden.us/garden-word-of-the-day/roots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60D739E-35B7-4465-BB63-45C91B5C9CEE}"/>
              </a:ext>
            </a:extLst>
          </p:cNvPr>
          <p:cNvGrpSpPr/>
          <p:nvPr/>
        </p:nvGrpSpPr>
        <p:grpSpPr>
          <a:xfrm>
            <a:off x="855171" y="1134133"/>
            <a:ext cx="9294241" cy="1117626"/>
            <a:chOff x="798021" y="1289997"/>
            <a:chExt cx="9294241" cy="1117626"/>
          </a:xfrm>
        </p:grpSpPr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C722DE5D-2CFB-4B1F-B9A0-9EBD4309BD6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98021" y="1643940"/>
              <a:ext cx="598517" cy="744484"/>
            </a:xfrm>
            <a:prstGeom prst="straightConnector1">
              <a:avLst/>
            </a:prstGeom>
            <a:ln w="28575">
              <a:solidFill>
                <a:schemeClr val="accent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2F3666E9-8DD5-4430-B6B3-9AC6416EF28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66471" y="1643940"/>
              <a:ext cx="1429790" cy="76368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B0C0143-E348-425E-BCD4-BF41A18BF8C3}"/>
                </a:ext>
              </a:extLst>
            </p:cNvPr>
            <p:cNvSpPr txBox="1"/>
            <p:nvPr/>
          </p:nvSpPr>
          <p:spPr>
            <a:xfrm>
              <a:off x="1396538" y="1289997"/>
              <a:ext cx="401227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b="1" dirty="0"/>
                <a:t>System </a:t>
              </a:r>
              <a:r>
                <a:rPr lang="en-GB" sz="2000" b="1" dirty="0" err="1"/>
                <a:t>wreiddiau</a:t>
              </a:r>
              <a:r>
                <a:rPr lang="en-GB" sz="2000" b="1" dirty="0"/>
                <a:t> </a:t>
              </a:r>
              <a:r>
                <a:rPr lang="en-GB" sz="2000" b="1" dirty="0" err="1"/>
                <a:t>planhigyn</a:t>
              </a:r>
              <a:r>
                <a:rPr lang="en-GB" sz="2000" b="1" dirty="0"/>
                <a:t> </a:t>
              </a:r>
              <a:r>
                <a:rPr lang="en-GB" sz="2000" b="1" dirty="0" err="1"/>
                <a:t>sydd</a:t>
              </a:r>
              <a:r>
                <a:rPr lang="en-GB" sz="2000" b="1" dirty="0"/>
                <a:t> </a:t>
              </a:r>
              <a:r>
                <a:rPr lang="en-GB" sz="2000" b="1" dirty="0" err="1"/>
                <a:t>wedi</a:t>
              </a:r>
              <a:r>
                <a:rPr lang="en-GB" sz="2000" b="1" dirty="0"/>
                <a:t> </a:t>
              </a:r>
              <a:r>
                <a:rPr lang="en-GB" sz="2000" b="1" dirty="0" err="1"/>
                <a:t>ei</a:t>
              </a:r>
              <a:r>
                <a:rPr lang="en-GB" sz="2000" b="1" dirty="0"/>
                <a:t> is-</a:t>
              </a:r>
              <a:r>
                <a:rPr lang="en-GB" sz="2000" b="1" dirty="0" err="1"/>
                <a:t>dorri</a:t>
              </a:r>
              <a:endParaRPr lang="en-GB" sz="2000" b="1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6EB2A75-4218-4ED9-BCEB-38FA1A3C5D0A}"/>
                </a:ext>
              </a:extLst>
            </p:cNvPr>
            <p:cNvSpPr txBox="1"/>
            <p:nvPr/>
          </p:nvSpPr>
          <p:spPr>
            <a:xfrm>
              <a:off x="5963228" y="1331463"/>
              <a:ext cx="412903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b="1" dirty="0"/>
                <a:t>System </a:t>
              </a:r>
              <a:r>
                <a:rPr lang="en-GB" sz="2000" b="1" dirty="0" err="1"/>
                <a:t>wrieddiau</a:t>
              </a:r>
              <a:r>
                <a:rPr lang="en-GB" sz="2000" b="1" dirty="0"/>
                <a:t> </a:t>
              </a:r>
              <a:r>
                <a:rPr lang="en-GB" sz="2000" b="1" dirty="0" err="1"/>
                <a:t>planhigyn</a:t>
              </a:r>
              <a:r>
                <a:rPr lang="en-GB" sz="2000" b="1" dirty="0"/>
                <a:t> </a:t>
              </a:r>
              <a:r>
                <a:rPr lang="en-GB" sz="2000" b="1" dirty="0" err="1"/>
                <a:t>sydd</a:t>
              </a:r>
              <a:r>
                <a:rPr lang="en-GB" sz="2000" b="1" dirty="0"/>
                <a:t> </a:t>
              </a:r>
              <a:r>
                <a:rPr lang="en-GB" sz="2000" b="1" dirty="0" err="1"/>
                <a:t>heb</a:t>
              </a:r>
              <a:r>
                <a:rPr lang="en-GB" sz="2000" b="1" dirty="0"/>
                <a:t> </a:t>
              </a:r>
              <a:r>
                <a:rPr lang="en-GB" sz="2000" b="1" dirty="0" err="1"/>
                <a:t>ei</a:t>
              </a:r>
              <a:r>
                <a:rPr lang="en-GB" sz="2000" b="1" dirty="0"/>
                <a:t> is-</a:t>
              </a:r>
              <a:r>
                <a:rPr lang="en-GB" sz="2000" b="1" dirty="0" err="1"/>
                <a:t>dorri</a:t>
              </a:r>
              <a:endParaRPr lang="en-GB" sz="2000" b="1" dirty="0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5962A50E-A39D-4A12-B098-5A5E08093883}"/>
              </a:ext>
            </a:extLst>
          </p:cNvPr>
          <p:cNvSpPr txBox="1"/>
          <p:nvPr/>
        </p:nvSpPr>
        <p:spPr>
          <a:xfrm>
            <a:off x="6264401" y="2119979"/>
            <a:ext cx="5625791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err="1">
                <a:solidFill>
                  <a:schemeClr val="accent1"/>
                </a:solidFill>
              </a:rPr>
              <a:t>Cwestiwn</a:t>
            </a:r>
            <a:r>
              <a:rPr lang="en-GB" sz="2400" b="1" dirty="0">
                <a:solidFill>
                  <a:schemeClr val="accent1"/>
                </a:solidFill>
              </a:rPr>
              <a:t> – </a:t>
            </a:r>
            <a:r>
              <a:rPr lang="en-GB" sz="2400" b="1" dirty="0" err="1">
                <a:solidFill>
                  <a:schemeClr val="accent1"/>
                </a:solidFill>
              </a:rPr>
              <a:t>beth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yw’r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gwahaniaethau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amlwg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rhwng</a:t>
            </a:r>
            <a:r>
              <a:rPr lang="en-GB" sz="2400" b="1" dirty="0">
                <a:solidFill>
                  <a:schemeClr val="accent1"/>
                </a:solidFill>
              </a:rPr>
              <a:t> y </a:t>
            </a:r>
            <a:r>
              <a:rPr lang="en-GB" sz="2400" b="1" dirty="0" err="1">
                <a:solidFill>
                  <a:schemeClr val="accent1"/>
                </a:solidFill>
              </a:rPr>
              <a:t>ddwy</a:t>
            </a:r>
            <a:r>
              <a:rPr lang="en-GB" sz="2400" b="1" dirty="0">
                <a:solidFill>
                  <a:schemeClr val="accent1"/>
                </a:solidFill>
              </a:rPr>
              <a:t> system </a:t>
            </a:r>
            <a:r>
              <a:rPr lang="en-GB" sz="2400" b="1" dirty="0" err="1">
                <a:solidFill>
                  <a:schemeClr val="accent1"/>
                </a:solidFill>
              </a:rPr>
              <a:t>wreiddiau</a:t>
            </a:r>
            <a:r>
              <a:rPr lang="en-GB" sz="2400" b="1" dirty="0">
                <a:solidFill>
                  <a:schemeClr val="accent1"/>
                </a:solidFill>
              </a:rPr>
              <a:t>? </a:t>
            </a:r>
          </a:p>
          <a:p>
            <a:endParaRPr lang="en-GB" sz="2000" b="1" dirty="0">
              <a:solidFill>
                <a:schemeClr val="accent1"/>
              </a:solidFill>
            </a:endParaRPr>
          </a:p>
          <a:p>
            <a:r>
              <a:rPr lang="en-GB" sz="2400" b="1" dirty="0" err="1">
                <a:solidFill>
                  <a:schemeClr val="accent1"/>
                </a:solidFill>
              </a:rPr>
              <a:t>Cwestiwn</a:t>
            </a:r>
            <a:r>
              <a:rPr lang="en-GB" sz="2400" b="1" dirty="0">
                <a:solidFill>
                  <a:schemeClr val="accent1"/>
                </a:solidFill>
              </a:rPr>
              <a:t> – pa system </a:t>
            </a:r>
            <a:r>
              <a:rPr lang="en-GB" sz="2400" b="1" dirty="0" err="1">
                <a:solidFill>
                  <a:schemeClr val="accent1"/>
                </a:solidFill>
              </a:rPr>
              <a:t>wreiddiau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ydych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chi’n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credu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sydd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wedi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datblygu</a:t>
            </a:r>
            <a:r>
              <a:rPr lang="en-GB" sz="2400" b="1" dirty="0">
                <a:solidFill>
                  <a:schemeClr val="accent1"/>
                </a:solidFill>
              </a:rPr>
              <a:t> o </a:t>
            </a:r>
            <a:r>
              <a:rPr lang="en-GB" sz="2400" b="1" dirty="0" err="1">
                <a:solidFill>
                  <a:schemeClr val="accent1"/>
                </a:solidFill>
              </a:rPr>
              <a:t>ganlyniad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i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isdorri</a:t>
            </a:r>
            <a:r>
              <a:rPr lang="en-GB" sz="2400" b="1" dirty="0">
                <a:solidFill>
                  <a:schemeClr val="accent1"/>
                </a:solidFill>
              </a:rPr>
              <a:t>? </a:t>
            </a:r>
          </a:p>
          <a:p>
            <a:endParaRPr lang="en-GB" sz="2000" b="1" dirty="0">
              <a:solidFill>
                <a:schemeClr val="accent1"/>
              </a:solidFill>
            </a:endParaRPr>
          </a:p>
          <a:p>
            <a:r>
              <a:rPr lang="en-GB" sz="2400" b="1" dirty="0" err="1">
                <a:solidFill>
                  <a:schemeClr val="accent1"/>
                </a:solidFill>
              </a:rPr>
              <a:t>Cwestiwn</a:t>
            </a:r>
            <a:r>
              <a:rPr lang="en-GB" sz="2400" b="1" dirty="0">
                <a:solidFill>
                  <a:schemeClr val="accent1"/>
                </a:solidFill>
              </a:rPr>
              <a:t> – Pam </a:t>
            </a:r>
            <a:r>
              <a:rPr lang="en-GB" sz="2400" b="1" dirty="0" err="1">
                <a:solidFill>
                  <a:schemeClr val="accent1"/>
                </a:solidFill>
              </a:rPr>
              <a:t>ydych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chi’n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credu</a:t>
            </a:r>
            <a:r>
              <a:rPr lang="en-GB" sz="2400" b="1" dirty="0">
                <a:solidFill>
                  <a:schemeClr val="accent1"/>
                </a:solidFill>
              </a:rPr>
              <a:t> bod system </a:t>
            </a:r>
            <a:r>
              <a:rPr lang="en-GB" sz="2400" b="1" dirty="0" err="1">
                <a:solidFill>
                  <a:schemeClr val="accent1"/>
                </a:solidFill>
              </a:rPr>
              <a:t>wreiddio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coed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ffeibrog</a:t>
            </a:r>
            <a:r>
              <a:rPr lang="en-GB" sz="2400" b="1" dirty="0">
                <a:solidFill>
                  <a:schemeClr val="accent1"/>
                </a:solidFill>
              </a:rPr>
              <a:t> yn </a:t>
            </a:r>
            <a:r>
              <a:rPr lang="en-GB" sz="2400" b="1" dirty="0" err="1">
                <a:solidFill>
                  <a:schemeClr val="accent1"/>
                </a:solidFill>
              </a:rPr>
              <a:t>fwy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ffafriol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na</a:t>
            </a:r>
            <a:r>
              <a:rPr lang="en-GB" sz="2400" b="1" dirty="0">
                <a:solidFill>
                  <a:schemeClr val="accent1"/>
                </a:solidFill>
              </a:rPr>
              <a:t> system </a:t>
            </a:r>
            <a:r>
              <a:rPr lang="en-GB" sz="2400" b="1" dirty="0" err="1">
                <a:solidFill>
                  <a:schemeClr val="accent1"/>
                </a:solidFill>
              </a:rPr>
              <a:t>wreiddio</a:t>
            </a:r>
            <a:r>
              <a:rPr lang="en-GB" sz="2400" b="1" dirty="0">
                <a:solidFill>
                  <a:schemeClr val="accent1"/>
                </a:solidFill>
              </a:rPr>
              <a:t> tap yn y </a:t>
            </a:r>
            <a:r>
              <a:rPr lang="en-GB" sz="2400" b="1" dirty="0" err="1">
                <a:solidFill>
                  <a:schemeClr val="accent1"/>
                </a:solidFill>
              </a:rPr>
              <a:t>feithrinfa</a:t>
            </a:r>
            <a:r>
              <a:rPr lang="en-GB" sz="2400" b="1" dirty="0">
                <a:solidFill>
                  <a:schemeClr val="accent1"/>
                </a:solidFill>
              </a:rPr>
              <a:t> </a:t>
            </a:r>
            <a:r>
              <a:rPr lang="en-GB" sz="2400" b="1" dirty="0" err="1">
                <a:solidFill>
                  <a:schemeClr val="accent1"/>
                </a:solidFill>
              </a:rPr>
              <a:t>goed</a:t>
            </a:r>
            <a:r>
              <a:rPr lang="en-GB" sz="2400" b="1" dirty="0">
                <a:solidFill>
                  <a:schemeClr val="accent1"/>
                </a:solidFill>
              </a:rPr>
              <a:t>?  </a:t>
            </a:r>
          </a:p>
          <a:p>
            <a:endParaRPr lang="en-GB" sz="2400" b="1" dirty="0">
              <a:solidFill>
                <a:schemeClr val="accent1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855BEDE-B1A1-464E-9690-4CCD31C14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30468" y="511199"/>
            <a:ext cx="2076188" cy="62731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B77A874-B36E-4045-A6DE-4A600909FEF8}"/>
              </a:ext>
            </a:extLst>
          </p:cNvPr>
          <p:cNvSpPr txBox="1"/>
          <p:nvPr/>
        </p:nvSpPr>
        <p:spPr>
          <a:xfrm>
            <a:off x="301808" y="2365280"/>
            <a:ext cx="509835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b="1" dirty="0"/>
              <a:t>System </a:t>
            </a:r>
            <a:r>
              <a:rPr lang="en-GB" b="1" dirty="0" err="1"/>
              <a:t>gwreiddiau</a:t>
            </a:r>
            <a:r>
              <a:rPr lang="en-GB" b="1" dirty="0"/>
              <a:t> </a:t>
            </a:r>
            <a:r>
              <a:rPr lang="en-GB" b="1" dirty="0" err="1"/>
              <a:t>ffeibrog</a:t>
            </a:r>
            <a:r>
              <a:rPr lang="en-GB" b="1" dirty="0"/>
              <a:t>       </a:t>
            </a:r>
            <a:r>
              <a:rPr lang="en-GB" b="1" dirty="0" err="1"/>
              <a:t>Tapwreiddiau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2100087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0B1097-14F0-4F41-8F5A-1DBED2E986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476251"/>
            <a:ext cx="8775700" cy="560070"/>
          </a:xfrm>
        </p:spPr>
        <p:txBody>
          <a:bodyPr/>
          <a:lstStyle/>
          <a:p>
            <a:r>
              <a:rPr lang="en-GB" sz="2800" dirty="0" err="1">
                <a:solidFill>
                  <a:srgbClr val="0091A5"/>
                </a:solidFill>
              </a:rPr>
              <a:t>Hydref</a:t>
            </a:r>
            <a:r>
              <a:rPr lang="en-GB" sz="2800" dirty="0">
                <a:solidFill>
                  <a:srgbClr val="0091A5"/>
                </a:solidFill>
              </a:rPr>
              <a:t>/</a:t>
            </a:r>
            <a:r>
              <a:rPr lang="en-GB" sz="2800" dirty="0" err="1">
                <a:solidFill>
                  <a:srgbClr val="0091A5"/>
                </a:solidFill>
              </a:rPr>
              <a:t>Gaeaf</a:t>
            </a:r>
            <a:r>
              <a:rPr lang="en-GB" sz="2800" dirty="0">
                <a:solidFill>
                  <a:srgbClr val="0091A5"/>
                </a:solidFill>
              </a:rPr>
              <a:t> – Codi a </a:t>
            </a:r>
            <a:r>
              <a:rPr lang="en-GB" sz="2800" dirty="0" err="1">
                <a:solidFill>
                  <a:srgbClr val="0091A5"/>
                </a:solidFill>
              </a:rPr>
              <a:t>phlannu</a:t>
            </a:r>
            <a:r>
              <a:rPr lang="en-GB" dirty="0"/>
              <a:t>	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CBA76CD-E740-4455-AE4E-C34AAC9ACF4F}"/>
              </a:ext>
            </a:extLst>
          </p:cNvPr>
          <p:cNvSpPr txBox="1"/>
          <p:nvPr/>
        </p:nvSpPr>
        <p:spPr>
          <a:xfrm>
            <a:off x="431801" y="1036321"/>
            <a:ext cx="4322822" cy="6401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700" dirty="0"/>
              <a:t>Yn </a:t>
            </a:r>
            <a:r>
              <a:rPr lang="en-GB" sz="1700" dirty="0" err="1"/>
              <a:t>ystod</a:t>
            </a:r>
            <a:r>
              <a:rPr lang="en-GB" sz="1700" dirty="0"/>
              <a:t> yr </a:t>
            </a:r>
            <a:r>
              <a:rPr lang="en-GB" sz="1700" dirty="0" err="1"/>
              <a:t>hydref</a:t>
            </a:r>
            <a:r>
              <a:rPr lang="en-GB" sz="1700" dirty="0"/>
              <a:t> </a:t>
            </a:r>
            <a:r>
              <a:rPr lang="en-GB" sz="1700" dirty="0" err="1"/>
              <a:t>mae’r</a:t>
            </a:r>
            <a:r>
              <a:rPr lang="en-GB" sz="1700" dirty="0"/>
              <a:t> </a:t>
            </a:r>
            <a:r>
              <a:rPr lang="en-GB" sz="1700" dirty="0" err="1"/>
              <a:t>coed</a:t>
            </a:r>
            <a:r>
              <a:rPr lang="en-GB" sz="1700" dirty="0"/>
              <a:t> yn </a:t>
            </a:r>
            <a:r>
              <a:rPr lang="en-GB" sz="1700" dirty="0" err="1"/>
              <a:t>cael</a:t>
            </a:r>
            <a:r>
              <a:rPr lang="en-GB" sz="1700" dirty="0"/>
              <a:t> </a:t>
            </a:r>
            <a:r>
              <a:rPr lang="en-GB" sz="1700" dirty="0" err="1"/>
              <a:t>eu</a:t>
            </a:r>
            <a:r>
              <a:rPr lang="en-GB" sz="1700" dirty="0"/>
              <a:t> </a:t>
            </a:r>
            <a:r>
              <a:rPr lang="en-GB" sz="1700" dirty="0" err="1"/>
              <a:t>cyfri</a:t>
            </a:r>
            <a:r>
              <a:rPr lang="en-GB" sz="1700" dirty="0"/>
              <a:t> </a:t>
            </a:r>
            <a:r>
              <a:rPr lang="en-GB" sz="1700" dirty="0" err="1"/>
              <a:t>a’u</a:t>
            </a:r>
            <a:r>
              <a:rPr lang="en-GB" sz="1700" dirty="0"/>
              <a:t> </a:t>
            </a:r>
            <a:r>
              <a:rPr lang="en-GB" sz="1700" dirty="0" err="1"/>
              <a:t>huchder</a:t>
            </a:r>
            <a:r>
              <a:rPr lang="en-GB" sz="1700" dirty="0"/>
              <a:t> yn </a:t>
            </a:r>
            <a:r>
              <a:rPr lang="en-GB" sz="1700" dirty="0" err="1"/>
              <a:t>cael</a:t>
            </a:r>
            <a:r>
              <a:rPr lang="en-GB" sz="1700" dirty="0"/>
              <a:t> </a:t>
            </a:r>
            <a:r>
              <a:rPr lang="en-GB" sz="1700" dirty="0" err="1"/>
              <a:t>ei</a:t>
            </a:r>
            <a:r>
              <a:rPr lang="en-GB" sz="1700" dirty="0"/>
              <a:t> </a:t>
            </a:r>
            <a:r>
              <a:rPr lang="en-GB" sz="1700" dirty="0" err="1"/>
              <a:t>fesur</a:t>
            </a:r>
            <a:r>
              <a:rPr lang="en-GB" sz="1700" dirty="0"/>
              <a:t>. </a:t>
            </a:r>
          </a:p>
          <a:p>
            <a:endParaRPr lang="en-GB" sz="1700" dirty="0"/>
          </a:p>
          <a:p>
            <a:r>
              <a:rPr lang="en-GB" sz="1700" dirty="0" err="1"/>
              <a:t>Wrth</a:t>
            </a:r>
            <a:r>
              <a:rPr lang="en-GB" sz="1700" dirty="0"/>
              <a:t> </a:t>
            </a:r>
            <a:r>
              <a:rPr lang="en-GB" sz="1700" dirty="0" err="1"/>
              <a:t>i’r</a:t>
            </a:r>
            <a:r>
              <a:rPr lang="en-GB" sz="1700" dirty="0"/>
              <a:t> </a:t>
            </a:r>
            <a:r>
              <a:rPr lang="en-GB" sz="1700" dirty="0" err="1"/>
              <a:t>coed</a:t>
            </a:r>
            <a:r>
              <a:rPr lang="en-GB" sz="1700" dirty="0"/>
              <a:t> </a:t>
            </a:r>
            <a:r>
              <a:rPr lang="en-GB" sz="1700" dirty="0" err="1"/>
              <a:t>gysgu</a:t>
            </a:r>
            <a:r>
              <a:rPr lang="en-GB" sz="1700" dirty="0"/>
              <a:t> </a:t>
            </a:r>
            <a:r>
              <a:rPr lang="en-GB" sz="1700" dirty="0" err="1"/>
              <a:t>ddiwedd</a:t>
            </a:r>
            <a:r>
              <a:rPr lang="en-GB" sz="1700" dirty="0"/>
              <a:t> yr </a:t>
            </a:r>
            <a:r>
              <a:rPr lang="en-GB" sz="1700" dirty="0" err="1"/>
              <a:t>hydref</a:t>
            </a:r>
            <a:r>
              <a:rPr lang="en-GB" sz="1700" dirty="0"/>
              <a:t>/yn y </a:t>
            </a:r>
            <a:r>
              <a:rPr lang="en-GB" sz="1700" dirty="0" err="1"/>
              <a:t>gaeaf</a:t>
            </a:r>
            <a:r>
              <a:rPr lang="en-GB" sz="1700" dirty="0"/>
              <a:t> </a:t>
            </a:r>
            <a:r>
              <a:rPr lang="en-GB" sz="1700" dirty="0" err="1"/>
              <a:t>maent</a:t>
            </a:r>
            <a:r>
              <a:rPr lang="en-GB" sz="1700" dirty="0"/>
              <a:t> yn </a:t>
            </a:r>
            <a:r>
              <a:rPr lang="en-GB" sz="1700" dirty="0" err="1"/>
              <a:t>barod</a:t>
            </a:r>
            <a:r>
              <a:rPr lang="en-GB" sz="1700" dirty="0"/>
              <a:t> </a:t>
            </a:r>
            <a:r>
              <a:rPr lang="en-GB" sz="1700" dirty="0" err="1"/>
              <a:t>i’w</a:t>
            </a:r>
            <a:r>
              <a:rPr lang="en-GB" sz="1700" dirty="0"/>
              <a:t> </a:t>
            </a:r>
            <a:r>
              <a:rPr lang="en-GB" sz="1700" dirty="0" err="1"/>
              <a:t>codi’n</a:t>
            </a:r>
            <a:r>
              <a:rPr lang="en-GB" sz="1700" dirty="0"/>
              <a:t> </a:t>
            </a:r>
            <a:r>
              <a:rPr lang="en-GB" sz="1700" dirty="0" err="1"/>
              <a:t>fecanyddol</a:t>
            </a:r>
            <a:r>
              <a:rPr lang="en-GB" sz="1700" dirty="0"/>
              <a:t> (</a:t>
            </a:r>
            <a:r>
              <a:rPr lang="en-GB" sz="1700" dirty="0" err="1"/>
              <a:t>eu</a:t>
            </a:r>
            <a:r>
              <a:rPr lang="en-GB" sz="1700" dirty="0"/>
              <a:t> </a:t>
            </a:r>
            <a:r>
              <a:rPr lang="en-GB" sz="1700" dirty="0" err="1"/>
              <a:t>tynnu</a:t>
            </a:r>
            <a:r>
              <a:rPr lang="en-GB" sz="1700" dirty="0"/>
              <a:t> </a:t>
            </a:r>
            <a:r>
              <a:rPr lang="en-GB" sz="1700" dirty="0" err="1"/>
              <a:t>o’r</a:t>
            </a:r>
            <a:r>
              <a:rPr lang="en-GB" sz="1700" dirty="0"/>
              <a:t> </a:t>
            </a:r>
            <a:r>
              <a:rPr lang="en-GB" sz="1700" dirty="0" err="1"/>
              <a:t>pridd</a:t>
            </a:r>
            <a:r>
              <a:rPr lang="en-GB" sz="1700" dirty="0"/>
              <a:t> </a:t>
            </a:r>
            <a:r>
              <a:rPr lang="en-GB" sz="1700" dirty="0" err="1"/>
              <a:t>gan</a:t>
            </a:r>
            <a:r>
              <a:rPr lang="en-GB" sz="1700" dirty="0"/>
              <a:t> </a:t>
            </a:r>
            <a:r>
              <a:rPr lang="en-GB" sz="1700" dirty="0" err="1"/>
              <a:t>beiriant</a:t>
            </a:r>
            <a:r>
              <a:rPr lang="en-GB" sz="1700" dirty="0"/>
              <a:t>). </a:t>
            </a:r>
            <a:r>
              <a:rPr lang="en-GB" sz="1700" dirty="0" err="1"/>
              <a:t>Er</a:t>
            </a:r>
            <a:r>
              <a:rPr lang="en-GB" sz="1700" dirty="0"/>
              <a:t> </a:t>
            </a:r>
            <a:r>
              <a:rPr lang="en-GB" sz="1700" dirty="0" err="1"/>
              <a:t>mwyn</a:t>
            </a:r>
            <a:r>
              <a:rPr lang="en-GB" sz="1700" dirty="0"/>
              <a:t> </a:t>
            </a:r>
            <a:r>
              <a:rPr lang="en-GB" sz="1700" dirty="0" err="1"/>
              <a:t>gwirio</a:t>
            </a:r>
            <a:r>
              <a:rPr lang="en-GB" sz="1700" dirty="0"/>
              <a:t> </a:t>
            </a:r>
            <a:r>
              <a:rPr lang="en-GB" sz="1700" dirty="0" err="1"/>
              <a:t>p’un</a:t>
            </a:r>
            <a:r>
              <a:rPr lang="en-GB" sz="1700" dirty="0"/>
              <a:t> </a:t>
            </a:r>
            <a:r>
              <a:rPr lang="en-GB" sz="1700" dirty="0" err="1"/>
              <a:t>ai</a:t>
            </a:r>
            <a:r>
              <a:rPr lang="en-GB" sz="1700" dirty="0"/>
              <a:t> </a:t>
            </a:r>
            <a:r>
              <a:rPr lang="en-GB" sz="1700" dirty="0" err="1"/>
              <a:t>ydyn</a:t>
            </a:r>
            <a:r>
              <a:rPr lang="en-GB" sz="1700" dirty="0"/>
              <a:t> </a:t>
            </a:r>
            <a:r>
              <a:rPr lang="en-GB" sz="1700" dirty="0" err="1"/>
              <a:t>nhw’n</a:t>
            </a:r>
            <a:r>
              <a:rPr lang="en-GB" sz="1700" dirty="0"/>
              <a:t> </a:t>
            </a:r>
            <a:r>
              <a:rPr lang="en-GB" sz="1700" dirty="0" err="1"/>
              <a:t>cysgu’n</a:t>
            </a:r>
            <a:r>
              <a:rPr lang="en-GB" sz="1700" dirty="0"/>
              <a:t> </a:t>
            </a:r>
            <a:r>
              <a:rPr lang="en-GB" sz="1700" dirty="0" err="1"/>
              <a:t>llawn</a:t>
            </a:r>
            <a:r>
              <a:rPr lang="en-GB" sz="1700" dirty="0"/>
              <a:t> </a:t>
            </a:r>
            <a:r>
              <a:rPr lang="en-GB" sz="1700" dirty="0" err="1"/>
              <a:t>neu</a:t>
            </a:r>
            <a:r>
              <a:rPr lang="en-GB" sz="1700" dirty="0"/>
              <a:t> </a:t>
            </a:r>
            <a:r>
              <a:rPr lang="en-GB" sz="1700" dirty="0" err="1"/>
              <a:t>beidio</a:t>
            </a:r>
            <a:r>
              <a:rPr lang="en-GB" sz="1700" dirty="0"/>
              <a:t> </a:t>
            </a:r>
            <a:r>
              <a:rPr lang="en-GB" sz="1700" dirty="0" err="1"/>
              <a:t>mae’r</a:t>
            </a:r>
            <a:r>
              <a:rPr lang="en-GB" sz="1700" dirty="0"/>
              <a:t> </a:t>
            </a:r>
            <a:r>
              <a:rPr lang="en-GB" sz="1700" dirty="0" err="1"/>
              <a:t>feithrinfa</a:t>
            </a:r>
            <a:r>
              <a:rPr lang="en-GB" sz="1700" dirty="0"/>
              <a:t> </a:t>
            </a:r>
            <a:r>
              <a:rPr lang="en-GB" sz="1700" dirty="0" err="1"/>
              <a:t>goed</a:t>
            </a:r>
            <a:r>
              <a:rPr lang="en-GB" sz="1700" dirty="0"/>
              <a:t> yn </a:t>
            </a:r>
            <a:r>
              <a:rPr lang="en-GB" sz="1700" dirty="0" err="1"/>
              <a:t>gwneud</a:t>
            </a:r>
            <a:r>
              <a:rPr lang="en-GB" sz="1700" dirty="0"/>
              <a:t> ‘</a:t>
            </a:r>
            <a:r>
              <a:rPr lang="en-GB" sz="1700" dirty="0" err="1"/>
              <a:t>prawf</a:t>
            </a:r>
            <a:r>
              <a:rPr lang="en-GB" sz="1700" dirty="0"/>
              <a:t> electrolyte </a:t>
            </a:r>
            <a:r>
              <a:rPr lang="en-GB" sz="1700" dirty="0" err="1"/>
              <a:t>gwreiddiau</a:t>
            </a:r>
            <a:r>
              <a:rPr lang="en-GB" sz="1700" dirty="0"/>
              <a:t>’. Pan </a:t>
            </a:r>
            <a:r>
              <a:rPr lang="en-GB" sz="1700" dirty="0" err="1"/>
              <a:t>fydd</a:t>
            </a:r>
            <a:r>
              <a:rPr lang="en-GB" sz="1700" dirty="0"/>
              <a:t> y </a:t>
            </a:r>
            <a:r>
              <a:rPr lang="en-GB" sz="1700" dirty="0" err="1"/>
              <a:t>gwiriadau’n</a:t>
            </a:r>
            <a:r>
              <a:rPr lang="en-GB" sz="1700" dirty="0"/>
              <a:t> </a:t>
            </a:r>
            <a:r>
              <a:rPr lang="en-GB" sz="1700" dirty="0" err="1"/>
              <a:t>dangos</a:t>
            </a:r>
            <a:r>
              <a:rPr lang="en-GB" sz="1700" dirty="0"/>
              <a:t> bod y </a:t>
            </a:r>
            <a:r>
              <a:rPr lang="en-GB" sz="1700" dirty="0" err="1"/>
              <a:t>coed</a:t>
            </a:r>
            <a:r>
              <a:rPr lang="en-GB" sz="1700" dirty="0"/>
              <a:t> </a:t>
            </a:r>
            <a:r>
              <a:rPr lang="en-GB" sz="1700" dirty="0" err="1"/>
              <a:t>wedi</a:t>
            </a:r>
            <a:r>
              <a:rPr lang="en-GB" sz="1700" dirty="0"/>
              <a:t> </a:t>
            </a:r>
            <a:r>
              <a:rPr lang="en-GB" sz="1700" dirty="0" err="1"/>
              <a:t>cyrraedd</a:t>
            </a:r>
            <a:r>
              <a:rPr lang="en-GB" sz="1700" dirty="0"/>
              <a:t> </a:t>
            </a:r>
            <a:r>
              <a:rPr lang="en-GB" sz="1700" dirty="0" err="1"/>
              <a:t>lefel</a:t>
            </a:r>
            <a:r>
              <a:rPr lang="en-GB" sz="1700" dirty="0"/>
              <a:t> </a:t>
            </a:r>
            <a:r>
              <a:rPr lang="en-GB" sz="1700" dirty="0" err="1"/>
              <a:t>benodol</a:t>
            </a:r>
            <a:r>
              <a:rPr lang="en-GB" sz="1700" dirty="0"/>
              <a:t> o </a:t>
            </a:r>
            <a:r>
              <a:rPr lang="en-GB" sz="1700" dirty="0" err="1"/>
              <a:t>gwsg</a:t>
            </a:r>
            <a:r>
              <a:rPr lang="en-GB" sz="1700" dirty="0"/>
              <a:t>, </a:t>
            </a:r>
            <a:r>
              <a:rPr lang="en-GB" sz="1700" dirty="0" err="1"/>
              <a:t>fe</a:t>
            </a:r>
            <a:r>
              <a:rPr lang="en-GB" sz="1700" dirty="0"/>
              <a:t> </a:t>
            </a:r>
            <a:r>
              <a:rPr lang="en-GB" sz="1700" dirty="0" err="1"/>
              <a:t>ellir</a:t>
            </a:r>
            <a:r>
              <a:rPr lang="en-GB" sz="1700" dirty="0"/>
              <a:t> </a:t>
            </a:r>
            <a:r>
              <a:rPr lang="en-GB" sz="1700" dirty="0" err="1"/>
              <a:t>eu</a:t>
            </a:r>
            <a:r>
              <a:rPr lang="en-GB" sz="1700" dirty="0"/>
              <a:t> codi. </a:t>
            </a:r>
            <a:r>
              <a:rPr lang="en-GB" sz="1700" dirty="0" err="1"/>
              <a:t>Yna</a:t>
            </a:r>
            <a:r>
              <a:rPr lang="en-GB" sz="1700" dirty="0"/>
              <a:t> </a:t>
            </a:r>
            <a:r>
              <a:rPr lang="en-GB" sz="1700" dirty="0" err="1"/>
              <a:t>maent</a:t>
            </a:r>
            <a:r>
              <a:rPr lang="en-GB" sz="1700" dirty="0"/>
              <a:t> yn </a:t>
            </a:r>
            <a:r>
              <a:rPr lang="en-GB" sz="1700" dirty="0" err="1"/>
              <a:t>derbyn</a:t>
            </a:r>
            <a:r>
              <a:rPr lang="en-GB" sz="1700" dirty="0"/>
              <a:t> </a:t>
            </a:r>
            <a:r>
              <a:rPr lang="en-GB" sz="1700" dirty="0" err="1"/>
              <a:t>gradd</a:t>
            </a:r>
            <a:r>
              <a:rPr lang="en-GB" sz="1700" dirty="0"/>
              <a:t> (</a:t>
            </a:r>
            <a:r>
              <a:rPr lang="en-GB" sz="1700" dirty="0" err="1"/>
              <a:t>o’r</a:t>
            </a:r>
            <a:r>
              <a:rPr lang="en-GB" sz="1700" dirty="0"/>
              <a:t> </a:t>
            </a:r>
            <a:r>
              <a:rPr lang="en-GB" sz="1700" dirty="0" err="1"/>
              <a:t>gorau</a:t>
            </a:r>
            <a:r>
              <a:rPr lang="en-GB" sz="1700" dirty="0"/>
              <a:t> </a:t>
            </a:r>
            <a:r>
              <a:rPr lang="en-GB" sz="1700" dirty="0" err="1"/>
              <a:t>i’r</a:t>
            </a:r>
            <a:r>
              <a:rPr lang="en-GB" sz="1700" dirty="0"/>
              <a:t> </a:t>
            </a:r>
            <a:r>
              <a:rPr lang="en-GB" sz="1700" dirty="0" err="1"/>
              <a:t>gwaethaf</a:t>
            </a:r>
            <a:r>
              <a:rPr lang="en-GB" sz="1700" dirty="0"/>
              <a:t>), </a:t>
            </a:r>
            <a:r>
              <a:rPr lang="en-GB" sz="1700" dirty="0" err="1"/>
              <a:t>eu</a:t>
            </a:r>
            <a:r>
              <a:rPr lang="en-GB" sz="1700" dirty="0"/>
              <a:t> </a:t>
            </a:r>
            <a:r>
              <a:rPr lang="en-GB" sz="1700" dirty="0" err="1"/>
              <a:t>cyfri</a:t>
            </a:r>
            <a:r>
              <a:rPr lang="en-GB" sz="1700" dirty="0"/>
              <a:t> </a:t>
            </a:r>
            <a:r>
              <a:rPr lang="en-GB" sz="1700" dirty="0" err="1"/>
              <a:t>i</a:t>
            </a:r>
            <a:r>
              <a:rPr lang="en-GB" sz="1700" dirty="0"/>
              <a:t> </a:t>
            </a:r>
            <a:r>
              <a:rPr lang="en-GB" sz="1700" dirty="0" err="1"/>
              <a:t>fagiau</a:t>
            </a:r>
            <a:r>
              <a:rPr lang="en-GB" sz="1700" dirty="0"/>
              <a:t> ac </a:t>
            </a:r>
            <a:r>
              <a:rPr lang="en-GB" sz="1700" dirty="0" err="1"/>
              <a:t>maent</a:t>
            </a:r>
            <a:r>
              <a:rPr lang="en-GB" sz="1700" dirty="0"/>
              <a:t> yn </a:t>
            </a:r>
            <a:r>
              <a:rPr lang="en-GB" sz="1700" dirty="0" err="1"/>
              <a:t>barod</a:t>
            </a:r>
            <a:r>
              <a:rPr lang="en-GB" sz="1700" dirty="0"/>
              <a:t> </a:t>
            </a:r>
            <a:r>
              <a:rPr lang="en-GB" sz="1700" dirty="0" err="1"/>
              <a:t>i</a:t>
            </a:r>
            <a:r>
              <a:rPr lang="en-GB" sz="1700" dirty="0"/>
              <a:t> </a:t>
            </a:r>
            <a:r>
              <a:rPr lang="en-GB" sz="1700" dirty="0" err="1"/>
              <a:t>fynd</a:t>
            </a:r>
            <a:r>
              <a:rPr lang="en-GB" sz="1700" dirty="0"/>
              <a:t> </a:t>
            </a:r>
            <a:r>
              <a:rPr lang="en-GB" sz="1700" dirty="0" err="1"/>
              <a:t>i’r</a:t>
            </a:r>
            <a:r>
              <a:rPr lang="en-GB" sz="1700" dirty="0"/>
              <a:t> </a:t>
            </a:r>
            <a:r>
              <a:rPr lang="en-GB" sz="1700" dirty="0" err="1"/>
              <a:t>goedwig</a:t>
            </a:r>
            <a:r>
              <a:rPr lang="en-GB" sz="1700" dirty="0"/>
              <a:t> </a:t>
            </a:r>
            <a:r>
              <a:rPr lang="en-GB" sz="1700" dirty="0" err="1"/>
              <a:t>i’w</a:t>
            </a:r>
            <a:r>
              <a:rPr lang="en-GB" sz="1700" dirty="0"/>
              <a:t> </a:t>
            </a:r>
            <a:r>
              <a:rPr lang="en-GB" sz="1700" dirty="0" err="1"/>
              <a:t>plannu</a:t>
            </a:r>
            <a:r>
              <a:rPr lang="en-GB" sz="1700" dirty="0"/>
              <a:t>. </a:t>
            </a:r>
          </a:p>
          <a:p>
            <a:endParaRPr lang="en-GB" sz="1700" dirty="0"/>
          </a:p>
          <a:p>
            <a:r>
              <a:rPr lang="en-GB" sz="1700" dirty="0" err="1"/>
              <a:t>Caiff</a:t>
            </a:r>
            <a:r>
              <a:rPr lang="en-GB" sz="1700" dirty="0"/>
              <a:t> y </a:t>
            </a:r>
            <a:r>
              <a:rPr lang="en-GB" sz="1700" dirty="0" err="1"/>
              <a:t>coed</a:t>
            </a:r>
            <a:r>
              <a:rPr lang="en-GB" sz="1700" dirty="0"/>
              <a:t> </a:t>
            </a:r>
            <a:r>
              <a:rPr lang="en-GB" sz="1700" dirty="0" err="1"/>
              <a:t>eu</a:t>
            </a:r>
            <a:r>
              <a:rPr lang="en-GB" sz="1700" dirty="0"/>
              <a:t> </a:t>
            </a:r>
            <a:r>
              <a:rPr lang="en-GB" sz="1700" dirty="0" err="1"/>
              <a:t>cludo</a:t>
            </a:r>
            <a:r>
              <a:rPr lang="en-GB" sz="1700" dirty="0"/>
              <a:t> ar y </a:t>
            </a:r>
            <a:r>
              <a:rPr lang="en-GB" sz="1700" dirty="0" err="1"/>
              <a:t>ffordd</a:t>
            </a:r>
            <a:r>
              <a:rPr lang="en-GB" sz="1700" dirty="0"/>
              <a:t> ac </a:t>
            </a:r>
            <a:r>
              <a:rPr lang="en-GB" sz="1700" dirty="0" err="1"/>
              <a:t>unwaith</a:t>
            </a:r>
            <a:r>
              <a:rPr lang="en-GB" sz="1700" dirty="0"/>
              <a:t> y </a:t>
            </a:r>
            <a:r>
              <a:rPr lang="en-GB" sz="1700" dirty="0" err="1"/>
              <a:t>maent</a:t>
            </a:r>
            <a:r>
              <a:rPr lang="en-GB" sz="1700" dirty="0"/>
              <a:t> </a:t>
            </a:r>
            <a:r>
              <a:rPr lang="en-GB" sz="1700" dirty="0" err="1"/>
              <a:t>wedi</a:t>
            </a:r>
            <a:r>
              <a:rPr lang="en-GB" sz="1700" dirty="0"/>
              <a:t> </a:t>
            </a:r>
            <a:r>
              <a:rPr lang="en-GB" sz="1700" dirty="0" err="1"/>
              <a:t>eu</a:t>
            </a:r>
            <a:r>
              <a:rPr lang="en-GB" sz="1700" dirty="0"/>
              <a:t> </a:t>
            </a:r>
            <a:r>
              <a:rPr lang="en-GB" sz="1700" dirty="0" err="1"/>
              <a:t>derbyn</a:t>
            </a:r>
            <a:r>
              <a:rPr lang="en-GB" sz="1700" dirty="0"/>
              <a:t> </a:t>
            </a:r>
            <a:r>
              <a:rPr lang="en-GB" sz="1700" dirty="0" err="1"/>
              <a:t>gan</a:t>
            </a:r>
            <a:r>
              <a:rPr lang="en-GB" sz="1700" dirty="0"/>
              <a:t> </a:t>
            </a:r>
            <a:r>
              <a:rPr lang="en-GB" sz="1700" dirty="0" err="1"/>
              <a:t>Gyfoeth</a:t>
            </a:r>
            <a:r>
              <a:rPr lang="en-GB" sz="1700" dirty="0"/>
              <a:t> </a:t>
            </a:r>
            <a:r>
              <a:rPr lang="en-GB" sz="1700" dirty="0" err="1"/>
              <a:t>Naturiol</a:t>
            </a:r>
            <a:r>
              <a:rPr lang="en-GB" sz="1700" dirty="0"/>
              <a:t> </a:t>
            </a:r>
            <a:r>
              <a:rPr lang="en-GB" sz="1700" dirty="0" err="1"/>
              <a:t>Cymru</a:t>
            </a:r>
            <a:r>
              <a:rPr lang="en-GB" sz="1700" dirty="0"/>
              <a:t>, </a:t>
            </a:r>
            <a:r>
              <a:rPr lang="en-GB" sz="1700" dirty="0" err="1"/>
              <a:t>maent</a:t>
            </a:r>
            <a:r>
              <a:rPr lang="en-GB" sz="1700" dirty="0"/>
              <a:t> yn </a:t>
            </a:r>
            <a:r>
              <a:rPr lang="en-GB" sz="1700" dirty="0" err="1"/>
              <a:t>cael</a:t>
            </a:r>
            <a:r>
              <a:rPr lang="en-GB" sz="1700" dirty="0"/>
              <a:t> </a:t>
            </a:r>
            <a:r>
              <a:rPr lang="en-GB" sz="1700" dirty="0" err="1"/>
              <a:t>eu</a:t>
            </a:r>
            <a:r>
              <a:rPr lang="en-GB" sz="1700" dirty="0"/>
              <a:t> </a:t>
            </a:r>
            <a:r>
              <a:rPr lang="en-GB" sz="1700" dirty="0" err="1"/>
              <a:t>plannu</a:t>
            </a:r>
            <a:r>
              <a:rPr lang="en-GB" sz="1700" dirty="0"/>
              <a:t> yn </a:t>
            </a:r>
            <a:r>
              <a:rPr lang="en-GB" sz="1700" dirty="0" err="1"/>
              <a:t>ôl</a:t>
            </a:r>
            <a:r>
              <a:rPr lang="en-GB" sz="1700" dirty="0"/>
              <a:t> yn yr </a:t>
            </a:r>
            <a:r>
              <a:rPr lang="en-GB" sz="1700" dirty="0" err="1"/>
              <a:t>ardal</a:t>
            </a:r>
            <a:r>
              <a:rPr lang="en-GB" sz="1700" dirty="0"/>
              <a:t> </a:t>
            </a:r>
            <a:r>
              <a:rPr lang="en-GB" sz="1700" dirty="0" err="1"/>
              <a:t>hadau</a:t>
            </a:r>
            <a:r>
              <a:rPr lang="en-GB" sz="1700" dirty="0"/>
              <a:t> y </a:t>
            </a:r>
            <a:r>
              <a:rPr lang="en-GB" sz="1700" dirty="0" err="1"/>
              <a:t>cawsant</a:t>
            </a:r>
            <a:r>
              <a:rPr lang="en-GB" sz="1700" dirty="0"/>
              <a:t> </a:t>
            </a:r>
            <a:r>
              <a:rPr lang="en-GB" sz="1700" dirty="0" err="1"/>
              <a:t>eu</a:t>
            </a:r>
            <a:r>
              <a:rPr lang="en-GB" sz="1700" dirty="0"/>
              <a:t> </a:t>
            </a:r>
            <a:r>
              <a:rPr lang="en-GB" sz="1700" dirty="0" err="1"/>
              <a:t>casglu</a:t>
            </a:r>
            <a:r>
              <a:rPr lang="en-GB" sz="1700" dirty="0"/>
              <a:t> </a:t>
            </a:r>
            <a:r>
              <a:rPr lang="en-GB" sz="1700" dirty="0" err="1"/>
              <a:t>oddi</a:t>
            </a:r>
            <a:r>
              <a:rPr lang="en-GB" sz="1700" dirty="0"/>
              <a:t> </a:t>
            </a:r>
            <a:r>
              <a:rPr lang="en-GB" sz="1700" dirty="0" err="1"/>
              <a:t>wrthi</a:t>
            </a:r>
            <a:r>
              <a:rPr lang="en-GB" sz="1700" dirty="0"/>
              <a:t> ar </a:t>
            </a:r>
            <a:r>
              <a:rPr lang="en-GB" sz="1700" dirty="0" err="1"/>
              <a:t>ffurf</a:t>
            </a:r>
            <a:r>
              <a:rPr lang="en-GB" sz="1700" dirty="0"/>
              <a:t> </a:t>
            </a:r>
            <a:r>
              <a:rPr lang="en-GB" sz="1700" dirty="0" err="1"/>
              <a:t>mesen</a:t>
            </a:r>
            <a:r>
              <a:rPr lang="en-GB" sz="1700" dirty="0"/>
              <a:t>. </a:t>
            </a:r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329ECCD-912B-44AB-ADD4-AF8B39A302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95344" y="590150"/>
            <a:ext cx="2747223" cy="62731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7CCC580-597A-4290-94FC-67AF865D93F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9650" y="1331366"/>
            <a:ext cx="4519349" cy="2542134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pic>
        <p:nvPicPr>
          <p:cNvPr id="4" name="Picture 3" title="Grading the trees at the tree nursery">
            <a:extLst>
              <a:ext uri="{FF2B5EF4-FFF2-40B4-BE49-F238E27FC236}">
                <a16:creationId xmlns:a16="http://schemas.microsoft.com/office/drawing/2014/main" id="{C8CD8FD2-6D37-4842-93F4-F1746579004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3429000"/>
            <a:ext cx="5726903" cy="3221383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2D02EE3-DF02-4586-A535-7A8701352A0D}"/>
              </a:ext>
            </a:extLst>
          </p:cNvPr>
          <p:cNvSpPr txBox="1"/>
          <p:nvPr/>
        </p:nvSpPr>
        <p:spPr>
          <a:xfrm>
            <a:off x="4940300" y="5696276"/>
            <a:ext cx="11557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400" b="1" dirty="0" err="1"/>
              <a:t>Graddio’r</a:t>
            </a:r>
            <a:r>
              <a:rPr lang="en-GB" sz="1400" b="1" dirty="0"/>
              <a:t> </a:t>
            </a:r>
            <a:r>
              <a:rPr lang="en-GB" sz="1400" b="1" dirty="0" err="1"/>
              <a:t>coed</a:t>
            </a:r>
            <a:r>
              <a:rPr lang="en-GB" sz="1400" b="1" dirty="0"/>
              <a:t> yn y </a:t>
            </a:r>
            <a:r>
              <a:rPr lang="en-GB" sz="1400" b="1" dirty="0" err="1"/>
              <a:t>feithrinfa</a:t>
            </a:r>
            <a:r>
              <a:rPr lang="en-GB" sz="1400" b="1" dirty="0"/>
              <a:t> </a:t>
            </a:r>
            <a:r>
              <a:rPr lang="en-GB" sz="1400" b="1" dirty="0" err="1"/>
              <a:t>goed</a:t>
            </a:r>
            <a:endParaRPr lang="en-GB" sz="1400" b="1" dirty="0"/>
          </a:p>
        </p:txBody>
      </p:sp>
    </p:spTree>
    <p:extLst>
      <p:ext uri="{BB962C8B-B14F-4D97-AF65-F5344CB8AC3E}">
        <p14:creationId xmlns:p14="http://schemas.microsoft.com/office/powerpoint/2010/main" val="24406089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7409E2-0A55-46AC-8A1F-B3B1C8A5F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476251"/>
            <a:ext cx="8775700" cy="628650"/>
          </a:xfrm>
        </p:spPr>
        <p:txBody>
          <a:bodyPr/>
          <a:lstStyle/>
          <a:p>
            <a:r>
              <a:rPr lang="en-GB" dirty="0" err="1">
                <a:solidFill>
                  <a:srgbClr val="0091A5"/>
                </a:solidFill>
              </a:rPr>
              <a:t>Gaeaf</a:t>
            </a:r>
            <a:r>
              <a:rPr lang="en-GB" dirty="0">
                <a:solidFill>
                  <a:srgbClr val="0091A5"/>
                </a:solidFill>
              </a:rPr>
              <a:t>/</a:t>
            </a:r>
            <a:r>
              <a:rPr lang="en-GB" dirty="0" err="1">
                <a:solidFill>
                  <a:srgbClr val="0091A5"/>
                </a:solidFill>
              </a:rPr>
              <a:t>Gwanwyn</a:t>
            </a:r>
            <a:r>
              <a:rPr lang="en-GB" dirty="0">
                <a:solidFill>
                  <a:srgbClr val="0091A5"/>
                </a:solidFill>
              </a:rPr>
              <a:t> – </a:t>
            </a:r>
            <a:r>
              <a:rPr lang="en-GB" dirty="0" err="1">
                <a:solidFill>
                  <a:srgbClr val="0091A5"/>
                </a:solidFill>
              </a:rPr>
              <a:t>Plannu</a:t>
            </a:r>
            <a:r>
              <a:rPr lang="en-GB" dirty="0">
                <a:solidFill>
                  <a:srgbClr val="0091A5"/>
                </a:solidFill>
              </a:rPr>
              <a:t> </a:t>
            </a:r>
            <a:r>
              <a:rPr lang="en-GB" dirty="0" err="1">
                <a:solidFill>
                  <a:srgbClr val="0091A5"/>
                </a:solidFill>
              </a:rPr>
              <a:t>allan</a:t>
            </a:r>
            <a:endParaRPr lang="en-GB" dirty="0">
              <a:solidFill>
                <a:srgbClr val="0091A5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690C764-4B11-44D7-B861-0CB76A2F747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2026" y="3429000"/>
            <a:ext cx="4180716" cy="3135537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9992C80-55CA-4B1A-9206-29019C0B155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6000" contrast="-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67459" y="1234150"/>
            <a:ext cx="4674925" cy="2635374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8681EE8-B618-494D-B425-0C5857BC19E6}"/>
              </a:ext>
            </a:extLst>
          </p:cNvPr>
          <p:cNvSpPr txBox="1"/>
          <p:nvPr/>
        </p:nvSpPr>
        <p:spPr>
          <a:xfrm>
            <a:off x="431801" y="1234150"/>
            <a:ext cx="4835658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Bydd</a:t>
            </a:r>
            <a:r>
              <a:rPr lang="en-GB" dirty="0"/>
              <a:t> </a:t>
            </a:r>
            <a:r>
              <a:rPr lang="en-GB" dirty="0" err="1"/>
              <a:t>rhaid</a:t>
            </a:r>
            <a:r>
              <a:rPr lang="en-GB" dirty="0"/>
              <a:t> </a:t>
            </a:r>
            <a:r>
              <a:rPr lang="en-GB" dirty="0" err="1"/>
              <a:t>brwydro</a:t>
            </a:r>
            <a:r>
              <a:rPr lang="en-GB" dirty="0"/>
              <a:t> yn </a:t>
            </a:r>
            <a:r>
              <a:rPr lang="en-GB" dirty="0" err="1"/>
              <a:t>erbyn</a:t>
            </a:r>
            <a:r>
              <a:rPr lang="en-GB" dirty="0"/>
              <a:t> </a:t>
            </a:r>
            <a:r>
              <a:rPr lang="en-GB" dirty="0" err="1"/>
              <a:t>amser</a:t>
            </a:r>
            <a:r>
              <a:rPr lang="en-GB" dirty="0"/>
              <a:t> a’r </a:t>
            </a:r>
            <a:r>
              <a:rPr lang="en-GB" dirty="0" err="1"/>
              <a:t>elfennau</a:t>
            </a:r>
            <a:r>
              <a:rPr lang="en-GB" dirty="0"/>
              <a:t> </a:t>
            </a:r>
            <a:r>
              <a:rPr lang="en-GB" dirty="0" err="1"/>
              <a:t>er</a:t>
            </a:r>
            <a:r>
              <a:rPr lang="en-GB" dirty="0"/>
              <a:t> </a:t>
            </a:r>
            <a:r>
              <a:rPr lang="en-GB" dirty="0" err="1"/>
              <a:t>mwyn</a:t>
            </a:r>
            <a:r>
              <a:rPr lang="en-GB" dirty="0"/>
              <a:t> </a:t>
            </a:r>
            <a:r>
              <a:rPr lang="en-GB" dirty="0" err="1"/>
              <a:t>gorffen</a:t>
            </a:r>
            <a:r>
              <a:rPr lang="en-GB" dirty="0"/>
              <a:t> </a:t>
            </a:r>
            <a:r>
              <a:rPr lang="en-GB" dirty="0" err="1"/>
              <a:t>plannu</a:t>
            </a:r>
            <a:r>
              <a:rPr lang="en-GB" dirty="0"/>
              <a:t> </a:t>
            </a:r>
            <a:r>
              <a:rPr lang="en-GB" dirty="0" err="1"/>
              <a:t>erbyn</a:t>
            </a:r>
            <a:r>
              <a:rPr lang="en-GB" dirty="0"/>
              <a:t> y </a:t>
            </a:r>
            <a:r>
              <a:rPr lang="en-GB" dirty="0" err="1"/>
              <a:t>gwanwyn</a:t>
            </a:r>
            <a:r>
              <a:rPr lang="en-GB" dirty="0"/>
              <a:t> a </a:t>
            </a:r>
            <a:r>
              <a:rPr lang="en-GB" dirty="0" err="1"/>
              <a:t>bydd</a:t>
            </a:r>
            <a:r>
              <a:rPr lang="en-GB" dirty="0"/>
              <a:t> </a:t>
            </a:r>
            <a:r>
              <a:rPr lang="en-GB" dirty="0" err="1"/>
              <a:t>glaw</a:t>
            </a:r>
            <a:r>
              <a:rPr lang="en-GB" dirty="0"/>
              <a:t> </a:t>
            </a:r>
            <a:r>
              <a:rPr lang="en-GB" dirty="0" err="1"/>
              <a:t>trwm</a:t>
            </a:r>
            <a:r>
              <a:rPr lang="en-GB" dirty="0"/>
              <a:t> y </a:t>
            </a:r>
            <a:r>
              <a:rPr lang="en-GB" dirty="0" err="1"/>
              <a:t>gaeaf</a:t>
            </a:r>
            <a:r>
              <a:rPr lang="en-GB" dirty="0"/>
              <a:t>, </a:t>
            </a:r>
            <a:r>
              <a:rPr lang="en-GB" dirty="0" err="1"/>
              <a:t>rhew</a:t>
            </a:r>
            <a:r>
              <a:rPr lang="en-GB" dirty="0"/>
              <a:t> ac </a:t>
            </a:r>
            <a:r>
              <a:rPr lang="en-GB" dirty="0" err="1"/>
              <a:t>eira</a:t>
            </a:r>
            <a:r>
              <a:rPr lang="en-GB" dirty="0"/>
              <a:t> yn </a:t>
            </a:r>
            <a:r>
              <a:rPr lang="en-GB" dirty="0" err="1"/>
              <a:t>rhwystr</a:t>
            </a:r>
            <a:r>
              <a:rPr lang="en-GB" dirty="0"/>
              <a:t> </a:t>
            </a:r>
            <a:r>
              <a:rPr lang="en-GB" dirty="0" err="1"/>
              <a:t>i’r</a:t>
            </a:r>
            <a:r>
              <a:rPr lang="en-GB" dirty="0"/>
              <a:t> </a:t>
            </a:r>
            <a:r>
              <a:rPr lang="en-GB" dirty="0" err="1"/>
              <a:t>timau</a:t>
            </a:r>
            <a:r>
              <a:rPr lang="en-GB" dirty="0"/>
              <a:t> </a:t>
            </a:r>
            <a:r>
              <a:rPr lang="en-GB" dirty="0" err="1"/>
              <a:t>plannu</a:t>
            </a:r>
            <a:r>
              <a:rPr lang="en-GB" dirty="0"/>
              <a:t> </a:t>
            </a:r>
            <a:r>
              <a:rPr lang="en-GB" dirty="0" err="1"/>
              <a:t>coed</a:t>
            </a:r>
            <a:r>
              <a:rPr lang="en-GB" dirty="0"/>
              <a:t>.</a:t>
            </a:r>
          </a:p>
          <a:p>
            <a:endParaRPr lang="en-GB" dirty="0"/>
          </a:p>
          <a:p>
            <a:r>
              <a:rPr lang="en-GB" dirty="0" err="1"/>
              <a:t>P’un</a:t>
            </a:r>
            <a:r>
              <a:rPr lang="en-GB" dirty="0"/>
              <a:t> </a:t>
            </a:r>
            <a:r>
              <a:rPr lang="en-GB" dirty="0" err="1"/>
              <a:t>ai</a:t>
            </a:r>
            <a:r>
              <a:rPr lang="en-GB" dirty="0"/>
              <a:t> </a:t>
            </a:r>
            <a:r>
              <a:rPr lang="en-GB" dirty="0" err="1"/>
              <a:t>maent</a:t>
            </a:r>
            <a:r>
              <a:rPr lang="en-GB" dirty="0"/>
              <a:t> yn </a:t>
            </a:r>
            <a:r>
              <a:rPr lang="en-GB" dirty="0" err="1"/>
              <a:t>cael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plannu</a:t>
            </a:r>
            <a:r>
              <a:rPr lang="en-GB" dirty="0"/>
              <a:t> </a:t>
            </a:r>
            <a:r>
              <a:rPr lang="en-GB" dirty="0" err="1"/>
              <a:t>gan</a:t>
            </a:r>
            <a:r>
              <a:rPr lang="en-GB" dirty="0"/>
              <a:t> </a:t>
            </a:r>
            <a:r>
              <a:rPr lang="en-GB" dirty="0" err="1"/>
              <a:t>beiriant</a:t>
            </a:r>
            <a:r>
              <a:rPr lang="en-GB" dirty="0"/>
              <a:t> </a:t>
            </a:r>
            <a:r>
              <a:rPr lang="en-GB" dirty="0" err="1"/>
              <a:t>neu</a:t>
            </a:r>
            <a:r>
              <a:rPr lang="en-GB" dirty="0"/>
              <a:t> </a:t>
            </a:r>
            <a:r>
              <a:rPr lang="en-GB" dirty="0" err="1"/>
              <a:t>berson</a:t>
            </a:r>
            <a:r>
              <a:rPr lang="en-GB" dirty="0"/>
              <a:t>, </a:t>
            </a:r>
            <a:r>
              <a:rPr lang="en-GB" dirty="0" err="1"/>
              <a:t>gwneir</a:t>
            </a:r>
            <a:r>
              <a:rPr lang="en-GB" dirty="0"/>
              <a:t> </a:t>
            </a:r>
            <a:r>
              <a:rPr lang="en-GB" dirty="0" err="1"/>
              <a:t>twll</a:t>
            </a:r>
            <a:r>
              <a:rPr lang="en-GB" dirty="0"/>
              <a:t> </a:t>
            </a:r>
            <a:r>
              <a:rPr lang="en-GB" dirty="0" err="1"/>
              <a:t>dwfn</a:t>
            </a:r>
            <a:r>
              <a:rPr lang="en-GB" dirty="0"/>
              <a:t> yn y </a:t>
            </a:r>
            <a:r>
              <a:rPr lang="en-GB" dirty="0" err="1"/>
              <a:t>ddaear</a:t>
            </a:r>
            <a:r>
              <a:rPr lang="en-GB" dirty="0"/>
              <a:t>. </a:t>
            </a:r>
            <a:r>
              <a:rPr lang="en-GB" dirty="0" err="1"/>
              <a:t>Caiff</a:t>
            </a:r>
            <a:r>
              <a:rPr lang="en-GB" dirty="0"/>
              <a:t> y </a:t>
            </a:r>
            <a:r>
              <a:rPr lang="en-GB" dirty="0" err="1"/>
              <a:t>coed</a:t>
            </a:r>
            <a:r>
              <a:rPr lang="en-GB" dirty="0"/>
              <a:t> </a:t>
            </a:r>
            <a:r>
              <a:rPr lang="en-GB" dirty="0" err="1"/>
              <a:t>derw</a:t>
            </a:r>
            <a:r>
              <a:rPr lang="en-GB" dirty="0"/>
              <a:t> </a:t>
            </a:r>
            <a:r>
              <a:rPr lang="en-GB" dirty="0" err="1"/>
              <a:t>ifanc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rhoi</a:t>
            </a:r>
            <a:r>
              <a:rPr lang="en-GB" dirty="0"/>
              <a:t> yn </a:t>
            </a:r>
            <a:r>
              <a:rPr lang="en-GB" dirty="0" err="1"/>
              <a:t>ofalus</a:t>
            </a:r>
            <a:r>
              <a:rPr lang="en-GB" dirty="0"/>
              <a:t> yn y </a:t>
            </a:r>
            <a:r>
              <a:rPr lang="en-GB" dirty="0" err="1"/>
              <a:t>twll</a:t>
            </a:r>
            <a:r>
              <a:rPr lang="en-GB" dirty="0"/>
              <a:t>, </a:t>
            </a:r>
            <a:r>
              <a:rPr lang="en-GB" dirty="0" err="1"/>
              <a:t>caiff</a:t>
            </a:r>
            <a:r>
              <a:rPr lang="en-GB" dirty="0"/>
              <a:t> yr </a:t>
            </a:r>
            <a:r>
              <a:rPr lang="en-GB" dirty="0" err="1"/>
              <a:t>holl</a:t>
            </a:r>
            <a:r>
              <a:rPr lang="en-GB" dirty="0"/>
              <a:t> </a:t>
            </a:r>
            <a:r>
              <a:rPr lang="en-GB" dirty="0" err="1"/>
              <a:t>wreiddiau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rhoi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mewn</a:t>
            </a:r>
            <a:r>
              <a:rPr lang="en-GB" dirty="0"/>
              <a:t> cyn </a:t>
            </a:r>
            <a:r>
              <a:rPr lang="en-GB" dirty="0" err="1"/>
              <a:t>cael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gorchuddio</a:t>
            </a:r>
            <a:r>
              <a:rPr lang="en-GB" dirty="0"/>
              <a:t> </a:t>
            </a:r>
            <a:r>
              <a:rPr lang="en-GB" dirty="0" err="1"/>
              <a:t>â</a:t>
            </a:r>
            <a:r>
              <a:rPr lang="en-GB" dirty="0"/>
              <a:t> </a:t>
            </a:r>
            <a:r>
              <a:rPr lang="en-GB" dirty="0" err="1"/>
              <a:t>phridd</a:t>
            </a:r>
            <a:r>
              <a:rPr lang="en-GB" dirty="0"/>
              <a:t>. </a:t>
            </a:r>
          </a:p>
          <a:p>
            <a:endParaRPr lang="en-GB" dirty="0"/>
          </a:p>
          <a:p>
            <a:r>
              <a:rPr lang="en-GB" dirty="0" err="1"/>
              <a:t>Wrth</a:t>
            </a:r>
            <a:r>
              <a:rPr lang="en-GB" dirty="0"/>
              <a:t> </a:t>
            </a:r>
            <a:r>
              <a:rPr lang="en-GB" dirty="0" err="1"/>
              <a:t>i’r</a:t>
            </a:r>
            <a:r>
              <a:rPr lang="en-GB" dirty="0"/>
              <a:t> </a:t>
            </a:r>
            <a:r>
              <a:rPr lang="en-GB" dirty="0" err="1"/>
              <a:t>coed</a:t>
            </a:r>
            <a:r>
              <a:rPr lang="en-GB" dirty="0"/>
              <a:t> </a:t>
            </a:r>
            <a:r>
              <a:rPr lang="en-GB" dirty="0" err="1"/>
              <a:t>aeddfedu</a:t>
            </a:r>
            <a:r>
              <a:rPr lang="en-GB" dirty="0"/>
              <a:t>, </a:t>
            </a:r>
            <a:r>
              <a:rPr lang="en-GB" dirty="0" err="1"/>
              <a:t>rydym</a:t>
            </a:r>
            <a:r>
              <a:rPr lang="en-GB" dirty="0"/>
              <a:t> yn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monitro</a:t>
            </a:r>
            <a:r>
              <a:rPr lang="en-GB" dirty="0"/>
              <a:t> am </a:t>
            </a:r>
            <a:r>
              <a:rPr lang="en-GB" dirty="0" err="1"/>
              <a:t>hyd</a:t>
            </a:r>
            <a:r>
              <a:rPr lang="en-GB" dirty="0"/>
              <a:t> at bum </a:t>
            </a:r>
            <a:r>
              <a:rPr lang="en-GB" dirty="0" err="1"/>
              <a:t>mlynedd</a:t>
            </a:r>
            <a:r>
              <a:rPr lang="en-GB" dirty="0"/>
              <a:t> ar </a:t>
            </a:r>
            <a:r>
              <a:rPr lang="en-GB" dirty="0" err="1"/>
              <a:t>ôl</a:t>
            </a:r>
            <a:r>
              <a:rPr lang="en-GB" dirty="0"/>
              <a:t> </a:t>
            </a:r>
            <a:r>
              <a:rPr lang="en-GB" dirty="0" err="1"/>
              <a:t>iddyn</a:t>
            </a:r>
            <a:r>
              <a:rPr lang="en-GB" dirty="0"/>
              <a:t> </a:t>
            </a:r>
            <a:r>
              <a:rPr lang="en-GB" dirty="0" err="1"/>
              <a:t>nhw</a:t>
            </a:r>
            <a:r>
              <a:rPr lang="en-GB" dirty="0"/>
              <a:t> </a:t>
            </a:r>
            <a:r>
              <a:rPr lang="en-GB" dirty="0" err="1"/>
              <a:t>gael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plannu</a:t>
            </a:r>
            <a:r>
              <a:rPr lang="en-GB" dirty="0"/>
              <a:t> </a:t>
            </a:r>
            <a:r>
              <a:rPr lang="en-GB" dirty="0" err="1"/>
              <a:t>er</a:t>
            </a:r>
            <a:r>
              <a:rPr lang="en-GB" dirty="0"/>
              <a:t> </a:t>
            </a:r>
            <a:r>
              <a:rPr lang="en-GB" dirty="0" err="1"/>
              <a:t>mwyn</a:t>
            </a:r>
            <a:r>
              <a:rPr lang="en-GB" dirty="0"/>
              <a:t> </a:t>
            </a:r>
            <a:r>
              <a:rPr lang="en-GB" dirty="0" err="1"/>
              <a:t>sicrhau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bod yn </a:t>
            </a:r>
            <a:r>
              <a:rPr lang="en-GB" dirty="0" err="1"/>
              <a:t>goroesi</a:t>
            </a:r>
            <a:r>
              <a:rPr lang="en-GB" dirty="0"/>
              <a:t>. </a:t>
            </a:r>
            <a:r>
              <a:rPr lang="en-GB" dirty="0" err="1"/>
              <a:t>Mewn</a:t>
            </a:r>
            <a:r>
              <a:rPr lang="en-GB" dirty="0"/>
              <a:t> </a:t>
            </a:r>
            <a:r>
              <a:rPr lang="en-GB" dirty="0" err="1"/>
              <a:t>rhai</a:t>
            </a:r>
            <a:r>
              <a:rPr lang="en-GB" dirty="0"/>
              <a:t> </a:t>
            </a:r>
            <a:r>
              <a:rPr lang="en-GB" dirty="0" err="1"/>
              <a:t>ardaloedd</a:t>
            </a:r>
            <a:r>
              <a:rPr lang="en-GB" dirty="0"/>
              <a:t> </a:t>
            </a:r>
            <a:r>
              <a:rPr lang="en-GB" dirty="0" err="1"/>
              <a:t>efallai</a:t>
            </a:r>
            <a:r>
              <a:rPr lang="en-GB" dirty="0"/>
              <a:t> y </a:t>
            </a:r>
            <a:r>
              <a:rPr lang="en-GB" dirty="0" err="1"/>
              <a:t>bydd</a:t>
            </a:r>
            <a:r>
              <a:rPr lang="en-GB" dirty="0"/>
              <a:t> </a:t>
            </a:r>
            <a:r>
              <a:rPr lang="en-GB" dirty="0" err="1"/>
              <a:t>chwynnu</a:t>
            </a:r>
            <a:r>
              <a:rPr lang="en-GB" dirty="0"/>
              <a:t> yn </a:t>
            </a:r>
            <a:r>
              <a:rPr lang="en-GB" dirty="0" err="1"/>
              <a:t>hanfodol</a:t>
            </a:r>
            <a:r>
              <a:rPr lang="en-GB" dirty="0"/>
              <a:t> </a:t>
            </a:r>
            <a:r>
              <a:rPr lang="en-GB" dirty="0" err="1"/>
              <a:t>er</a:t>
            </a:r>
            <a:r>
              <a:rPr lang="en-GB" dirty="0"/>
              <a:t> </a:t>
            </a:r>
            <a:r>
              <a:rPr lang="en-GB" dirty="0" err="1"/>
              <a:t>mwyn</a:t>
            </a:r>
            <a:r>
              <a:rPr lang="en-GB" dirty="0"/>
              <a:t> </a:t>
            </a:r>
            <a:r>
              <a:rPr lang="en-GB" dirty="0" err="1"/>
              <a:t>sicrhau</a:t>
            </a:r>
            <a:r>
              <a:rPr lang="en-GB" dirty="0"/>
              <a:t> bod y </a:t>
            </a:r>
            <a:r>
              <a:rPr lang="en-GB" dirty="0" err="1"/>
              <a:t>coed</a:t>
            </a:r>
            <a:r>
              <a:rPr lang="en-GB" dirty="0"/>
              <a:t> yn </a:t>
            </a:r>
            <a:r>
              <a:rPr lang="en-GB" dirty="0" err="1"/>
              <a:t>goroesi</a:t>
            </a:r>
            <a:r>
              <a:rPr lang="en-GB" dirty="0"/>
              <a:t> yn y </a:t>
            </a:r>
            <a:r>
              <a:rPr lang="en-GB" dirty="0" err="1"/>
              <a:t>dyfodol</a:t>
            </a:r>
            <a:r>
              <a:rPr lang="en-GB" dirty="0"/>
              <a:t>. </a:t>
            </a:r>
          </a:p>
          <a:p>
            <a:endParaRPr lang="en-GB" dirty="0"/>
          </a:p>
          <a:p>
            <a:r>
              <a:rPr lang="en-GB" dirty="0"/>
              <a:t> 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1FC0572-ABFA-4500-AC51-744DB0F0F1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0278" y="477584"/>
            <a:ext cx="2747223" cy="627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9914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AA062E-4692-4382-90B2-B323479AD2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476251"/>
            <a:ext cx="8775700" cy="681990"/>
          </a:xfrm>
        </p:spPr>
        <p:txBody>
          <a:bodyPr/>
          <a:lstStyle/>
          <a:p>
            <a:r>
              <a:rPr lang="en-GB" dirty="0" err="1">
                <a:solidFill>
                  <a:srgbClr val="0091A5"/>
                </a:solidFill>
              </a:rPr>
              <a:t>Casgliad</a:t>
            </a:r>
            <a:endParaRPr lang="en-GB" dirty="0">
              <a:solidFill>
                <a:srgbClr val="0091A5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6131B1-B166-4567-B08A-E1921A230E8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sz="2200" b="0" dirty="0" err="1">
                <a:solidFill>
                  <a:schemeClr val="tx1"/>
                </a:solidFill>
              </a:rPr>
              <a:t>Gan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fod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cyfraddau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uchel</a:t>
            </a:r>
            <a:r>
              <a:rPr lang="en-GB" sz="2200" b="0" dirty="0">
                <a:solidFill>
                  <a:schemeClr val="tx1"/>
                </a:solidFill>
              </a:rPr>
              <a:t> o </a:t>
            </a:r>
            <a:r>
              <a:rPr lang="en-GB" sz="2200" b="0" dirty="0" err="1">
                <a:solidFill>
                  <a:schemeClr val="tx1"/>
                </a:solidFill>
              </a:rPr>
              <a:t>ddirywiad</a:t>
            </a:r>
            <a:r>
              <a:rPr lang="en-GB" sz="2200" b="0" dirty="0">
                <a:solidFill>
                  <a:schemeClr val="tx1"/>
                </a:solidFill>
              </a:rPr>
              <a:t>, </a:t>
            </a:r>
            <a:r>
              <a:rPr lang="en-GB" sz="2200" b="0" dirty="0" err="1">
                <a:solidFill>
                  <a:schemeClr val="tx1"/>
                </a:solidFill>
              </a:rPr>
              <a:t>mae’n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cymryd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llawer</a:t>
            </a:r>
            <a:r>
              <a:rPr lang="en-GB" sz="2200" b="0" dirty="0">
                <a:solidFill>
                  <a:schemeClr val="tx1"/>
                </a:solidFill>
              </a:rPr>
              <a:t> o </a:t>
            </a:r>
            <a:r>
              <a:rPr lang="en-GB" sz="2200" b="0" dirty="0" err="1">
                <a:solidFill>
                  <a:schemeClr val="tx1"/>
                </a:solidFill>
              </a:rPr>
              <a:t>amser</a:t>
            </a:r>
            <a:r>
              <a:rPr lang="en-GB" sz="2200" b="0" dirty="0">
                <a:solidFill>
                  <a:schemeClr val="tx1"/>
                </a:solidFill>
              </a:rPr>
              <a:t> ac </a:t>
            </a:r>
            <a:r>
              <a:rPr lang="en-GB" sz="2200" b="0" dirty="0" err="1">
                <a:solidFill>
                  <a:schemeClr val="tx1"/>
                </a:solidFill>
              </a:rPr>
              <a:t>ymdrech</a:t>
            </a:r>
            <a:r>
              <a:rPr lang="en-GB" sz="2200" b="0" dirty="0">
                <a:solidFill>
                  <a:schemeClr val="tx1"/>
                </a:solidFill>
              </a:rPr>
              <a:t> i </a:t>
            </a:r>
            <a:r>
              <a:rPr lang="en-GB" sz="2200" b="0" dirty="0" err="1">
                <a:solidFill>
                  <a:schemeClr val="tx1"/>
                </a:solidFill>
              </a:rPr>
              <a:t>lwyddo</a:t>
            </a:r>
            <a:r>
              <a:rPr lang="en-GB" sz="2200" b="0" dirty="0">
                <a:solidFill>
                  <a:schemeClr val="tx1"/>
                </a:solidFill>
              </a:rPr>
              <a:t> i </a:t>
            </a:r>
            <a:r>
              <a:rPr lang="en-GB" sz="2200" b="0" dirty="0" err="1">
                <a:solidFill>
                  <a:schemeClr val="tx1"/>
                </a:solidFill>
              </a:rPr>
              <a:t>droi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mes</a:t>
            </a:r>
            <a:r>
              <a:rPr lang="en-GB" sz="2200" b="0" dirty="0">
                <a:solidFill>
                  <a:schemeClr val="tx1"/>
                </a:solidFill>
              </a:rPr>
              <a:t> yn </a:t>
            </a:r>
            <a:r>
              <a:rPr lang="en-GB" sz="2200" b="0" dirty="0" err="1">
                <a:solidFill>
                  <a:schemeClr val="tx1"/>
                </a:solidFill>
              </a:rPr>
              <a:t>goed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derw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ifanc</a:t>
            </a:r>
            <a:r>
              <a:rPr lang="en-GB" sz="2200" b="0" dirty="0">
                <a:solidFill>
                  <a:schemeClr val="tx1"/>
                </a:solidFill>
              </a:rPr>
              <a:t>. </a:t>
            </a:r>
          </a:p>
          <a:p>
            <a:r>
              <a:rPr lang="en-GB" sz="2200" b="0" dirty="0" err="1">
                <a:solidFill>
                  <a:schemeClr val="tx1"/>
                </a:solidFill>
              </a:rPr>
              <a:t>Trwy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gydol</a:t>
            </a:r>
            <a:r>
              <a:rPr lang="en-GB" sz="2200" b="0" dirty="0">
                <a:solidFill>
                  <a:schemeClr val="tx1"/>
                </a:solidFill>
              </a:rPr>
              <a:t> y </a:t>
            </a:r>
            <a:r>
              <a:rPr lang="en-GB" sz="2200" b="0" dirty="0" err="1">
                <a:solidFill>
                  <a:schemeClr val="tx1"/>
                </a:solidFill>
              </a:rPr>
              <a:t>flwyddyn</a:t>
            </a:r>
            <a:r>
              <a:rPr lang="en-GB" sz="2200" b="0" dirty="0">
                <a:solidFill>
                  <a:schemeClr val="tx1"/>
                </a:solidFill>
              </a:rPr>
              <a:t>, </a:t>
            </a:r>
            <a:r>
              <a:rPr lang="en-GB" sz="2200" b="0" dirty="0" err="1">
                <a:solidFill>
                  <a:schemeClr val="tx1"/>
                </a:solidFill>
              </a:rPr>
              <a:t>rhaid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gwneud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amrywiaeth</a:t>
            </a:r>
            <a:r>
              <a:rPr lang="en-GB" sz="2200" b="0" dirty="0">
                <a:solidFill>
                  <a:schemeClr val="tx1"/>
                </a:solidFill>
              </a:rPr>
              <a:t> o </a:t>
            </a:r>
            <a:r>
              <a:rPr lang="en-GB" sz="2200" b="0" dirty="0" err="1">
                <a:solidFill>
                  <a:schemeClr val="tx1"/>
                </a:solidFill>
              </a:rPr>
              <a:t>dasgau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er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mwyn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rhoi’r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cyfle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gorau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i’r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mes</a:t>
            </a:r>
            <a:r>
              <a:rPr lang="en-GB" sz="2200" b="0" dirty="0">
                <a:solidFill>
                  <a:schemeClr val="tx1"/>
                </a:solidFill>
              </a:rPr>
              <a:t> a </a:t>
            </a:r>
            <a:r>
              <a:rPr lang="en-GB" sz="2200" b="0" dirty="0" err="1">
                <a:solidFill>
                  <a:schemeClr val="tx1"/>
                </a:solidFill>
              </a:rPr>
              <a:t>gasglwyd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i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oroesi</a:t>
            </a:r>
            <a:r>
              <a:rPr lang="en-GB" sz="2200" b="0" dirty="0">
                <a:solidFill>
                  <a:schemeClr val="tx1"/>
                </a:solidFill>
              </a:rPr>
              <a:t>. Does </a:t>
            </a:r>
            <a:r>
              <a:rPr lang="en-GB" sz="2200" b="0" dirty="0" err="1">
                <a:solidFill>
                  <a:schemeClr val="tx1"/>
                </a:solidFill>
              </a:rPr>
              <a:t>byth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amser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tawel</a:t>
            </a:r>
            <a:r>
              <a:rPr lang="en-GB" sz="2200" b="0" dirty="0">
                <a:solidFill>
                  <a:schemeClr val="tx1"/>
                </a:solidFill>
              </a:rPr>
              <a:t> yn y </a:t>
            </a:r>
            <a:r>
              <a:rPr lang="en-GB" sz="2200" b="0" dirty="0" err="1">
                <a:solidFill>
                  <a:schemeClr val="tx1"/>
                </a:solidFill>
              </a:rPr>
              <a:t>feithrinfa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goed</a:t>
            </a:r>
            <a:r>
              <a:rPr lang="en-GB" sz="2200" b="0" dirty="0">
                <a:solidFill>
                  <a:schemeClr val="tx1"/>
                </a:solidFill>
              </a:rPr>
              <a:t>.  </a:t>
            </a:r>
          </a:p>
          <a:p>
            <a:r>
              <a:rPr lang="en-GB" sz="2200" b="0" dirty="0" err="1">
                <a:solidFill>
                  <a:schemeClr val="tx1"/>
                </a:solidFill>
              </a:rPr>
              <a:t>Oherwydd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eu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gwerth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uchel</a:t>
            </a:r>
            <a:r>
              <a:rPr lang="en-GB" sz="2200" b="0" dirty="0">
                <a:solidFill>
                  <a:schemeClr val="tx1"/>
                </a:solidFill>
              </a:rPr>
              <a:t> i </a:t>
            </a:r>
            <a:r>
              <a:rPr lang="en-GB" sz="2200" b="0" dirty="0" err="1">
                <a:solidFill>
                  <a:schemeClr val="tx1"/>
                </a:solidFill>
              </a:rPr>
              <a:t>fywyd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gwyllt</a:t>
            </a:r>
            <a:r>
              <a:rPr lang="en-GB" sz="2200" b="0" dirty="0">
                <a:solidFill>
                  <a:schemeClr val="tx1"/>
                </a:solidFill>
              </a:rPr>
              <a:t>, yr </a:t>
            </a:r>
            <a:r>
              <a:rPr lang="en-GB" sz="2200" b="0" dirty="0" err="1">
                <a:solidFill>
                  <a:schemeClr val="tx1"/>
                </a:solidFill>
              </a:rPr>
              <a:t>amgylchedd</a:t>
            </a:r>
            <a:r>
              <a:rPr lang="en-GB" sz="2200" b="0" dirty="0">
                <a:solidFill>
                  <a:schemeClr val="tx1"/>
                </a:solidFill>
              </a:rPr>
              <a:t> a </a:t>
            </a:r>
            <a:r>
              <a:rPr lang="en-GB" sz="2200" b="0" dirty="0" err="1">
                <a:solidFill>
                  <a:schemeClr val="tx1"/>
                </a:solidFill>
              </a:rPr>
              <a:t>phobl</a:t>
            </a:r>
            <a:r>
              <a:rPr lang="en-GB" sz="2200" b="0" dirty="0">
                <a:solidFill>
                  <a:schemeClr val="tx1"/>
                </a:solidFill>
              </a:rPr>
              <a:t> – </a:t>
            </a:r>
            <a:r>
              <a:rPr lang="en-GB" sz="2200" b="0" dirty="0" err="1">
                <a:solidFill>
                  <a:schemeClr val="tx1"/>
                </a:solidFill>
              </a:rPr>
              <a:t>mae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pob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mesen</a:t>
            </a:r>
            <a:r>
              <a:rPr lang="en-GB" sz="2200" b="0" dirty="0">
                <a:solidFill>
                  <a:schemeClr val="tx1"/>
                </a:solidFill>
              </a:rPr>
              <a:t> yn </a:t>
            </a:r>
            <a:r>
              <a:rPr lang="en-GB" sz="2200" b="0" dirty="0" err="1">
                <a:solidFill>
                  <a:schemeClr val="tx1"/>
                </a:solidFill>
              </a:rPr>
              <a:t>werthfawr</a:t>
            </a:r>
            <a:r>
              <a:rPr lang="en-GB" sz="2200" b="0" dirty="0">
                <a:solidFill>
                  <a:schemeClr val="tx1"/>
                </a:solidFill>
              </a:rPr>
              <a:t> ac </a:t>
            </a:r>
            <a:r>
              <a:rPr lang="en-GB" sz="2200" b="0" dirty="0" err="1">
                <a:solidFill>
                  <a:schemeClr val="tx1"/>
                </a:solidFill>
              </a:rPr>
              <a:t>mae’r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ymdrech</a:t>
            </a:r>
            <a:r>
              <a:rPr lang="en-GB" sz="2200" b="0" dirty="0">
                <a:solidFill>
                  <a:schemeClr val="tx1"/>
                </a:solidFill>
              </a:rPr>
              <a:t> yn un </a:t>
            </a:r>
            <a:r>
              <a:rPr lang="en-GB" sz="2200" b="0" dirty="0" err="1">
                <a:solidFill>
                  <a:schemeClr val="tx1"/>
                </a:solidFill>
              </a:rPr>
              <a:t>werth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chweil</a:t>
            </a:r>
            <a:r>
              <a:rPr lang="en-GB" sz="2200" b="0" dirty="0">
                <a:solidFill>
                  <a:schemeClr val="tx1"/>
                </a:solidFill>
              </a:rPr>
              <a:t>. </a:t>
            </a:r>
          </a:p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71A8A31-1AA0-4995-9DCB-716DAA6B486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8691" y="1916832"/>
            <a:ext cx="5758487" cy="4318867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3C87CB9-8840-47B2-93DC-94EEF997B7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52109" y="549287"/>
            <a:ext cx="2747223" cy="627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7760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D023A5-90B8-48AD-B37F-E5683350CC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7888" y="2622550"/>
            <a:ext cx="10363200" cy="1470025"/>
          </a:xfrm>
        </p:spPr>
        <p:txBody>
          <a:bodyPr/>
          <a:lstStyle/>
          <a:p>
            <a:r>
              <a:rPr lang="en-GB" dirty="0"/>
              <a:t>Y </a:t>
            </a:r>
            <a:r>
              <a:rPr lang="en-GB" dirty="0" err="1"/>
              <a:t>diwedd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8C6E2C8-5FB3-488E-9D76-4C7138D640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52109" y="549287"/>
            <a:ext cx="2747223" cy="627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3846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22B165-5D1E-4E90-AF35-224F6A0D7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476251"/>
            <a:ext cx="8775700" cy="603250"/>
          </a:xfrm>
        </p:spPr>
        <p:txBody>
          <a:bodyPr/>
          <a:lstStyle/>
          <a:p>
            <a:r>
              <a:rPr lang="en-GB" dirty="0" err="1">
                <a:solidFill>
                  <a:schemeClr val="accent1"/>
                </a:solidFill>
              </a:rPr>
              <a:t>Coed</a:t>
            </a:r>
            <a:r>
              <a:rPr lang="en-GB" dirty="0">
                <a:solidFill>
                  <a:schemeClr val="accent1"/>
                </a:solidFill>
              </a:rPr>
              <a:t> o </a:t>
            </a:r>
            <a:r>
              <a:rPr lang="en-GB" dirty="0" err="1">
                <a:solidFill>
                  <a:schemeClr val="accent1"/>
                </a:solidFill>
              </a:rPr>
              <a:t>darddle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lleol</a:t>
            </a:r>
            <a:endParaRPr lang="en-GB" dirty="0">
              <a:solidFill>
                <a:schemeClr val="accent1"/>
              </a:solidFill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A3FF5FE-F394-4F45-85F0-4D34729A83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1801" y="1079501"/>
            <a:ext cx="3835400" cy="574646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30F0B30-BB20-410A-A60F-F8508392A416}"/>
              </a:ext>
            </a:extLst>
          </p:cNvPr>
          <p:cNvSpPr txBox="1"/>
          <p:nvPr/>
        </p:nvSpPr>
        <p:spPr>
          <a:xfrm>
            <a:off x="4648200" y="1344072"/>
            <a:ext cx="725170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/>
            <a:r>
              <a:rPr lang="en-GB" b="1" dirty="0"/>
              <a:t>Beth </a:t>
            </a:r>
            <a:r>
              <a:rPr lang="en-GB" b="1" dirty="0" err="1"/>
              <a:t>yw</a:t>
            </a:r>
            <a:r>
              <a:rPr lang="en-GB" b="1" dirty="0"/>
              <a:t> </a:t>
            </a:r>
            <a:r>
              <a:rPr lang="en-GB" b="1" dirty="0" err="1"/>
              <a:t>coed</a:t>
            </a:r>
            <a:r>
              <a:rPr lang="en-GB" b="1" dirty="0"/>
              <a:t> o </a:t>
            </a:r>
            <a:r>
              <a:rPr lang="en-GB" b="1" dirty="0" err="1"/>
              <a:t>darddle</a:t>
            </a:r>
            <a:r>
              <a:rPr lang="en-GB" b="1" dirty="0"/>
              <a:t> </a:t>
            </a:r>
            <a:r>
              <a:rPr lang="en-GB" b="1" dirty="0" err="1"/>
              <a:t>lleol</a:t>
            </a:r>
            <a:r>
              <a:rPr lang="en-GB" b="1" dirty="0"/>
              <a:t>?</a:t>
            </a:r>
          </a:p>
          <a:p>
            <a:pPr lvl="0" fontAlgn="t">
              <a:defRPr/>
            </a:pPr>
            <a:endParaRPr lang="en-GB" dirty="0"/>
          </a:p>
          <a:p>
            <a:pPr fontAlgn="t">
              <a:defRPr/>
            </a:pPr>
            <a:r>
              <a:rPr lang="en-GB" dirty="0" err="1"/>
              <a:t>Mae’r</a:t>
            </a:r>
            <a:r>
              <a:rPr lang="en-GB" dirty="0"/>
              <a:t> term </a:t>
            </a:r>
            <a:r>
              <a:rPr lang="en-GB" dirty="0" err="1"/>
              <a:t>tarddle</a:t>
            </a:r>
            <a:r>
              <a:rPr lang="en-GB" dirty="0"/>
              <a:t> yn </a:t>
            </a:r>
            <a:r>
              <a:rPr lang="en-GB" dirty="0" err="1"/>
              <a:t>disgrifio</a:t>
            </a:r>
            <a:r>
              <a:rPr lang="en-GB" dirty="0"/>
              <a:t> </a:t>
            </a:r>
            <a:r>
              <a:rPr lang="en-GB" dirty="0" err="1"/>
              <a:t>lleoliad</a:t>
            </a:r>
            <a:r>
              <a:rPr lang="en-GB" dirty="0"/>
              <a:t> </a:t>
            </a:r>
            <a:r>
              <a:rPr lang="en-GB" dirty="0" err="1"/>
              <a:t>daearyddol</a:t>
            </a:r>
            <a:r>
              <a:rPr lang="en-GB" dirty="0"/>
              <a:t> </a:t>
            </a:r>
            <a:r>
              <a:rPr lang="en-GB" dirty="0" err="1"/>
              <a:t>tyfiant</a:t>
            </a:r>
            <a:r>
              <a:rPr lang="en-GB" dirty="0"/>
              <a:t> o </a:t>
            </a:r>
            <a:r>
              <a:rPr lang="en-GB" dirty="0" err="1"/>
              <a:t>goed</a:t>
            </a:r>
            <a:r>
              <a:rPr lang="en-GB" dirty="0"/>
              <a:t> </a:t>
            </a:r>
            <a:r>
              <a:rPr lang="en-GB" dirty="0" err="1"/>
              <a:t>lle</a:t>
            </a:r>
            <a:r>
              <a:rPr lang="en-GB" dirty="0"/>
              <a:t> </a:t>
            </a:r>
            <a:r>
              <a:rPr lang="en-GB" dirty="0" err="1"/>
              <a:t>cafodd</a:t>
            </a:r>
            <a:r>
              <a:rPr lang="en-GB" dirty="0"/>
              <a:t> </a:t>
            </a:r>
            <a:r>
              <a:rPr lang="en-GB" dirty="0" err="1"/>
              <a:t>hadau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casglu</a:t>
            </a:r>
            <a:r>
              <a:rPr lang="en-GB" dirty="0"/>
              <a:t>.</a:t>
            </a:r>
            <a:r>
              <a:rPr lang="cy-GB" dirty="0"/>
              <a:t> </a:t>
            </a:r>
            <a:endParaRPr lang="en-GB" dirty="0"/>
          </a:p>
          <a:p>
            <a:pPr lvl="0" fontAlgn="t">
              <a:defRPr/>
            </a:pPr>
            <a:endParaRPr lang="en-GB" dirty="0"/>
          </a:p>
          <a:p>
            <a:pPr lvl="0" fontAlgn="t">
              <a:defRPr/>
            </a:pPr>
            <a:r>
              <a:rPr lang="en-GB" dirty="0"/>
              <a:t>Yn </a:t>
            </a:r>
            <a:r>
              <a:rPr lang="en-GB" dirty="0" err="1"/>
              <a:t>achos</a:t>
            </a:r>
            <a:r>
              <a:rPr lang="en-GB" dirty="0"/>
              <a:t> </a:t>
            </a:r>
            <a:r>
              <a:rPr lang="en-GB" dirty="0" err="1"/>
              <a:t>coed</a:t>
            </a:r>
            <a:r>
              <a:rPr lang="en-GB" dirty="0"/>
              <a:t> a </a:t>
            </a:r>
            <a:r>
              <a:rPr lang="en-GB" dirty="0" err="1"/>
              <a:t>llwyni</a:t>
            </a:r>
            <a:r>
              <a:rPr lang="en-GB" dirty="0"/>
              <a:t>, </a:t>
            </a:r>
            <a:r>
              <a:rPr lang="en-GB" dirty="0" err="1"/>
              <a:t>mae</a:t>
            </a:r>
            <a:r>
              <a:rPr lang="en-GB" dirty="0"/>
              <a:t> </a:t>
            </a:r>
            <a:r>
              <a:rPr lang="en-GB" dirty="0" err="1"/>
              <a:t>Prydain</a:t>
            </a:r>
            <a:r>
              <a:rPr lang="en-GB" dirty="0"/>
              <a:t> </a:t>
            </a:r>
            <a:r>
              <a:rPr lang="en-GB" dirty="0" err="1"/>
              <a:t>wedi</a:t>
            </a:r>
            <a:r>
              <a:rPr lang="en-GB" dirty="0"/>
              <a:t> </a:t>
            </a:r>
            <a:r>
              <a:rPr lang="en-GB" dirty="0" err="1"/>
              <a:t>ei</a:t>
            </a:r>
            <a:r>
              <a:rPr lang="en-GB" dirty="0"/>
              <a:t> </a:t>
            </a:r>
            <a:r>
              <a:rPr lang="en-GB" dirty="0" err="1"/>
              <a:t>rannu’n</a:t>
            </a:r>
            <a:r>
              <a:rPr lang="en-GB" dirty="0"/>
              <a:t> </a:t>
            </a:r>
            <a:r>
              <a:rPr lang="en-GB" dirty="0" err="1"/>
              <a:t>bedwar</a:t>
            </a:r>
            <a:r>
              <a:rPr lang="en-GB" dirty="0"/>
              <a:t> </a:t>
            </a:r>
            <a:r>
              <a:rPr lang="en-GB" dirty="0" err="1"/>
              <a:t>rhanbarth</a:t>
            </a:r>
            <a:r>
              <a:rPr lang="en-GB" dirty="0"/>
              <a:t> </a:t>
            </a:r>
            <a:r>
              <a:rPr lang="en-GB" dirty="0" err="1"/>
              <a:t>tarddle</a:t>
            </a:r>
            <a:r>
              <a:rPr lang="en-GB" dirty="0"/>
              <a:t>. Mae </a:t>
            </a:r>
            <a:r>
              <a:rPr lang="en-GB" dirty="0" err="1"/>
              <a:t>gan</a:t>
            </a:r>
            <a:r>
              <a:rPr lang="en-GB" dirty="0"/>
              <a:t> bob </a:t>
            </a:r>
            <a:r>
              <a:rPr lang="en-GB" dirty="0" err="1"/>
              <a:t>ardal</a:t>
            </a:r>
            <a:r>
              <a:rPr lang="en-GB" dirty="0"/>
              <a:t> </a:t>
            </a:r>
            <a:r>
              <a:rPr lang="en-GB" dirty="0" err="1"/>
              <a:t>tarddle</a:t>
            </a:r>
            <a:r>
              <a:rPr lang="en-GB" dirty="0"/>
              <a:t> </a:t>
            </a:r>
            <a:r>
              <a:rPr lang="en-GB" dirty="0" err="1"/>
              <a:t>debygrwydd</a:t>
            </a:r>
            <a:r>
              <a:rPr lang="en-GB" dirty="0"/>
              <a:t> o ran </a:t>
            </a:r>
            <a:r>
              <a:rPr lang="en-GB" dirty="0" err="1"/>
              <a:t>hinsawdd</a:t>
            </a:r>
            <a:r>
              <a:rPr lang="en-GB" dirty="0"/>
              <a:t> (</a:t>
            </a:r>
            <a:r>
              <a:rPr lang="en-GB" dirty="0" err="1"/>
              <a:t>mae’r</a:t>
            </a:r>
            <a:r>
              <a:rPr lang="en-GB" dirty="0"/>
              <a:t> </a:t>
            </a:r>
            <a:r>
              <a:rPr lang="en-GB" dirty="0" err="1"/>
              <a:t>dirwedd</a:t>
            </a:r>
            <a:r>
              <a:rPr lang="en-GB" dirty="0"/>
              <a:t>, </a:t>
            </a:r>
            <a:r>
              <a:rPr lang="en-GB" dirty="0" err="1"/>
              <a:t>tywydd</a:t>
            </a:r>
            <a:r>
              <a:rPr lang="en-GB" dirty="0"/>
              <a:t> a </a:t>
            </a:r>
            <a:r>
              <a:rPr lang="en-GB" dirty="0" err="1"/>
              <a:t>thymheredd</a:t>
            </a:r>
            <a:r>
              <a:rPr lang="en-GB" dirty="0"/>
              <a:t> o </a:t>
            </a:r>
            <a:r>
              <a:rPr lang="en-GB" dirty="0" err="1"/>
              <a:t>fewn</a:t>
            </a:r>
            <a:r>
              <a:rPr lang="en-GB" dirty="0"/>
              <a:t> yr </a:t>
            </a:r>
            <a:r>
              <a:rPr lang="en-GB" dirty="0" err="1"/>
              <a:t>ardal</a:t>
            </a:r>
            <a:r>
              <a:rPr lang="en-GB" dirty="0"/>
              <a:t> </a:t>
            </a:r>
            <a:r>
              <a:rPr lang="en-GB" dirty="0" err="1"/>
              <a:t>fwy</a:t>
            </a:r>
            <a:r>
              <a:rPr lang="en-GB" dirty="0"/>
              <a:t> </a:t>
            </a:r>
            <a:r>
              <a:rPr lang="en-GB" dirty="0" err="1"/>
              <a:t>neu</a:t>
            </a:r>
            <a:r>
              <a:rPr lang="en-GB" dirty="0"/>
              <a:t> </a:t>
            </a:r>
            <a:r>
              <a:rPr lang="en-GB" dirty="0" err="1"/>
              <a:t>lai’r</a:t>
            </a:r>
            <a:r>
              <a:rPr lang="en-GB" dirty="0"/>
              <a:t> un </a:t>
            </a:r>
            <a:r>
              <a:rPr lang="en-GB" dirty="0" err="1"/>
              <a:t>peth</a:t>
            </a:r>
            <a:r>
              <a:rPr lang="en-GB" dirty="0"/>
              <a:t>). Mae </a:t>
            </a:r>
            <a:r>
              <a:rPr lang="en-GB" dirty="0" err="1"/>
              <a:t>Cymru</a:t>
            </a:r>
            <a:r>
              <a:rPr lang="en-GB" dirty="0"/>
              <a:t> yn </a:t>
            </a:r>
            <a:r>
              <a:rPr lang="en-GB" dirty="0" err="1"/>
              <a:t>rhanbarth</a:t>
            </a:r>
            <a:r>
              <a:rPr lang="en-GB" dirty="0"/>
              <a:t> ‘30’ y </a:t>
            </a:r>
            <a:r>
              <a:rPr lang="en-GB" dirty="0" err="1"/>
              <a:t>tarddle</a:t>
            </a:r>
            <a:r>
              <a:rPr lang="en-GB" dirty="0"/>
              <a:t>.</a:t>
            </a:r>
          </a:p>
          <a:p>
            <a:pPr lvl="0" fontAlgn="t">
              <a:defRPr/>
            </a:pPr>
            <a:endParaRPr lang="en-GB" dirty="0"/>
          </a:p>
          <a:p>
            <a:pPr fontAlgn="t">
              <a:defRPr/>
            </a:pPr>
            <a:r>
              <a:rPr lang="en-GB" dirty="0" err="1"/>
              <a:t>Mae’r</a:t>
            </a:r>
            <a:r>
              <a:rPr lang="en-GB" dirty="0"/>
              <a:t> </a:t>
            </a:r>
            <a:r>
              <a:rPr lang="en-GB" dirty="0" err="1"/>
              <a:t>rhanbarthau</a:t>
            </a:r>
            <a:r>
              <a:rPr lang="en-GB" dirty="0"/>
              <a:t> </a:t>
            </a:r>
            <a:r>
              <a:rPr lang="en-GB" dirty="0" err="1"/>
              <a:t>tarddle</a:t>
            </a:r>
            <a:r>
              <a:rPr lang="en-GB" dirty="0"/>
              <a:t> </a:t>
            </a:r>
            <a:r>
              <a:rPr lang="en-GB" dirty="0" err="1"/>
              <a:t>wedi</a:t>
            </a:r>
            <a:r>
              <a:rPr lang="en-GB" dirty="0"/>
              <a:t> </a:t>
            </a:r>
            <a:r>
              <a:rPr lang="en-GB" dirty="0" err="1"/>
              <a:t>eu</a:t>
            </a:r>
            <a:r>
              <a:rPr lang="en-GB" dirty="0"/>
              <a:t> </a:t>
            </a:r>
            <a:r>
              <a:rPr lang="en-GB" dirty="0" err="1"/>
              <a:t>rhannu’n</a:t>
            </a:r>
            <a:r>
              <a:rPr lang="en-GB" dirty="0"/>
              <a:t> </a:t>
            </a:r>
            <a:r>
              <a:rPr lang="en-GB" dirty="0" err="1"/>
              <a:t>isadrannau</a:t>
            </a:r>
            <a:r>
              <a:rPr lang="en-GB" dirty="0"/>
              <a:t> </a:t>
            </a:r>
            <a:r>
              <a:rPr lang="en-GB" dirty="0" err="1"/>
              <a:t>er</a:t>
            </a:r>
            <a:r>
              <a:rPr lang="en-GB" dirty="0"/>
              <a:t> </a:t>
            </a:r>
            <a:r>
              <a:rPr lang="en-GB" dirty="0" err="1"/>
              <a:t>mwyn</a:t>
            </a:r>
            <a:r>
              <a:rPr lang="en-GB" dirty="0"/>
              <a:t> </a:t>
            </a:r>
            <a:r>
              <a:rPr lang="en-GB" dirty="0" err="1"/>
              <a:t>cynhyrchu</a:t>
            </a:r>
            <a:r>
              <a:rPr lang="en-GB" dirty="0"/>
              <a:t> 24 </a:t>
            </a:r>
            <a:r>
              <a:rPr lang="en-GB" dirty="0" err="1"/>
              <a:t>ardal</a:t>
            </a:r>
            <a:r>
              <a:rPr lang="en-GB" dirty="0"/>
              <a:t> o </a:t>
            </a:r>
            <a:r>
              <a:rPr lang="en-GB" dirty="0" err="1"/>
              <a:t>hadau</a:t>
            </a:r>
            <a:r>
              <a:rPr lang="en-GB" dirty="0"/>
              <a:t> </a:t>
            </a:r>
            <a:r>
              <a:rPr lang="en-GB" dirty="0" err="1"/>
              <a:t>lleol</a:t>
            </a:r>
            <a:r>
              <a:rPr lang="en-GB" dirty="0"/>
              <a:t> </a:t>
            </a:r>
            <a:r>
              <a:rPr lang="en-GB" dirty="0" err="1"/>
              <a:t>sydd</a:t>
            </a:r>
            <a:r>
              <a:rPr lang="en-GB" dirty="0"/>
              <a:t> </a:t>
            </a:r>
            <a:r>
              <a:rPr lang="en-GB" dirty="0" err="1"/>
              <a:t>â</a:t>
            </a:r>
            <a:r>
              <a:rPr lang="en-GB" dirty="0"/>
              <a:t> </a:t>
            </a:r>
            <a:r>
              <a:rPr lang="en-GB" dirty="0" err="1"/>
              <a:t>phriodweddau</a:t>
            </a:r>
            <a:r>
              <a:rPr lang="en-GB" dirty="0"/>
              <a:t> </a:t>
            </a:r>
            <a:r>
              <a:rPr lang="en-GB" dirty="0" err="1"/>
              <a:t>ecolegol</a:t>
            </a:r>
            <a:r>
              <a:rPr lang="en-GB" dirty="0"/>
              <a:t> a </a:t>
            </a:r>
            <a:r>
              <a:rPr lang="en-GB" dirty="0" err="1"/>
              <a:t>hinsawdd</a:t>
            </a:r>
            <a:r>
              <a:rPr lang="en-GB" dirty="0"/>
              <a:t> </a:t>
            </a:r>
            <a:r>
              <a:rPr lang="en-GB" dirty="0" err="1"/>
              <a:t>debyg</a:t>
            </a:r>
            <a:r>
              <a:rPr lang="en-GB" dirty="0"/>
              <a:t>. </a:t>
            </a:r>
          </a:p>
          <a:p>
            <a:pPr fontAlgn="t">
              <a:defRPr/>
            </a:pPr>
            <a:endParaRPr lang="en-GB" b="1" dirty="0">
              <a:solidFill>
                <a:srgbClr val="0091A5"/>
              </a:solidFill>
            </a:endParaRPr>
          </a:p>
          <a:p>
            <a:pPr fontAlgn="t">
              <a:defRPr/>
            </a:pPr>
            <a:r>
              <a:rPr lang="en-GB" b="1" dirty="0" err="1">
                <a:solidFill>
                  <a:srgbClr val="0091A5"/>
                </a:solidFill>
              </a:rPr>
              <a:t>Cwestiwn</a:t>
            </a:r>
            <a:r>
              <a:rPr lang="en-GB" b="1" dirty="0">
                <a:solidFill>
                  <a:srgbClr val="0091A5"/>
                </a:solidFill>
              </a:rPr>
              <a:t> – </a:t>
            </a:r>
            <a:r>
              <a:rPr lang="en-GB" b="1" dirty="0" err="1">
                <a:solidFill>
                  <a:srgbClr val="0091A5"/>
                </a:solidFill>
              </a:rPr>
              <a:t>wnaeth</a:t>
            </a:r>
            <a:r>
              <a:rPr lang="en-GB" b="1" dirty="0">
                <a:solidFill>
                  <a:srgbClr val="0091A5"/>
                </a:solidFill>
              </a:rPr>
              <a:t> </a:t>
            </a:r>
            <a:r>
              <a:rPr lang="en-GB" b="1" dirty="0" err="1">
                <a:solidFill>
                  <a:srgbClr val="0091A5"/>
                </a:solidFill>
              </a:rPr>
              <a:t>eich</a:t>
            </a:r>
            <a:r>
              <a:rPr lang="en-GB" b="1" dirty="0">
                <a:solidFill>
                  <a:srgbClr val="0091A5"/>
                </a:solidFill>
              </a:rPr>
              <a:t> </a:t>
            </a:r>
            <a:r>
              <a:rPr lang="en-GB" b="1" dirty="0" err="1">
                <a:solidFill>
                  <a:srgbClr val="0091A5"/>
                </a:solidFill>
              </a:rPr>
              <a:t>grŵp</a:t>
            </a:r>
            <a:r>
              <a:rPr lang="en-GB" b="1" dirty="0">
                <a:solidFill>
                  <a:srgbClr val="0091A5"/>
                </a:solidFill>
              </a:rPr>
              <a:t> </a:t>
            </a:r>
            <a:r>
              <a:rPr lang="en-GB" b="1" dirty="0" err="1">
                <a:solidFill>
                  <a:srgbClr val="0091A5"/>
                </a:solidFill>
              </a:rPr>
              <a:t>addysg</a:t>
            </a:r>
            <a:r>
              <a:rPr lang="en-GB" b="1" dirty="0">
                <a:solidFill>
                  <a:srgbClr val="0091A5"/>
                </a:solidFill>
              </a:rPr>
              <a:t> </a:t>
            </a:r>
            <a:r>
              <a:rPr lang="en-GB" b="1" dirty="0" err="1">
                <a:solidFill>
                  <a:srgbClr val="0091A5"/>
                </a:solidFill>
              </a:rPr>
              <a:t>gymryd</a:t>
            </a:r>
            <a:r>
              <a:rPr lang="en-GB" b="1" dirty="0">
                <a:solidFill>
                  <a:srgbClr val="0091A5"/>
                </a:solidFill>
              </a:rPr>
              <a:t> </a:t>
            </a:r>
            <a:r>
              <a:rPr lang="en-GB" b="1" dirty="0" err="1">
                <a:solidFill>
                  <a:srgbClr val="0091A5"/>
                </a:solidFill>
              </a:rPr>
              <a:t>rhan</a:t>
            </a:r>
            <a:r>
              <a:rPr lang="en-GB" b="1" dirty="0">
                <a:solidFill>
                  <a:srgbClr val="0091A5"/>
                </a:solidFill>
              </a:rPr>
              <a:t> yn </a:t>
            </a:r>
            <a:r>
              <a:rPr lang="en-GB" b="1" dirty="0" err="1">
                <a:solidFill>
                  <a:srgbClr val="0091A5"/>
                </a:solidFill>
              </a:rPr>
              <a:t>ymgyrch</a:t>
            </a:r>
            <a:r>
              <a:rPr lang="en-GB" b="1" dirty="0">
                <a:solidFill>
                  <a:srgbClr val="0091A5"/>
                </a:solidFill>
              </a:rPr>
              <a:t> </a:t>
            </a:r>
            <a:r>
              <a:rPr lang="en-GB" b="1" dirty="0" err="1">
                <a:solidFill>
                  <a:srgbClr val="0091A5"/>
                </a:solidFill>
              </a:rPr>
              <a:t>Campau</a:t>
            </a:r>
            <a:r>
              <a:rPr lang="en-GB" b="1" dirty="0">
                <a:solidFill>
                  <a:srgbClr val="0091A5"/>
                </a:solidFill>
              </a:rPr>
              <a:t> </a:t>
            </a:r>
            <a:r>
              <a:rPr lang="en-GB" b="1" dirty="0" err="1">
                <a:solidFill>
                  <a:srgbClr val="0091A5"/>
                </a:solidFill>
              </a:rPr>
              <a:t>Mes</a:t>
            </a:r>
            <a:r>
              <a:rPr lang="en-GB" b="1" dirty="0">
                <a:solidFill>
                  <a:srgbClr val="0091A5"/>
                </a:solidFill>
              </a:rPr>
              <a:t> CNC? O </a:t>
            </a:r>
            <a:r>
              <a:rPr lang="en-GB" b="1" dirty="0" err="1">
                <a:solidFill>
                  <a:srgbClr val="0091A5"/>
                </a:solidFill>
              </a:rPr>
              <a:t>ba</a:t>
            </a:r>
            <a:r>
              <a:rPr lang="en-GB" b="1" dirty="0">
                <a:solidFill>
                  <a:srgbClr val="0091A5"/>
                </a:solidFill>
              </a:rPr>
              <a:t> </a:t>
            </a:r>
            <a:r>
              <a:rPr lang="en-GB" b="1" dirty="0" err="1">
                <a:solidFill>
                  <a:srgbClr val="0091A5"/>
                </a:solidFill>
              </a:rPr>
              <a:t>ardal</a:t>
            </a:r>
            <a:r>
              <a:rPr lang="en-GB" b="1" dirty="0">
                <a:solidFill>
                  <a:srgbClr val="0091A5"/>
                </a:solidFill>
              </a:rPr>
              <a:t> </a:t>
            </a:r>
            <a:r>
              <a:rPr lang="en-GB" b="1" dirty="0" err="1">
                <a:solidFill>
                  <a:srgbClr val="0091A5"/>
                </a:solidFill>
              </a:rPr>
              <a:t>hadau</a:t>
            </a:r>
            <a:r>
              <a:rPr lang="en-GB" b="1" dirty="0">
                <a:solidFill>
                  <a:srgbClr val="0091A5"/>
                </a:solidFill>
              </a:rPr>
              <a:t> y </a:t>
            </a:r>
            <a:r>
              <a:rPr lang="en-GB" b="1" dirty="0" err="1">
                <a:solidFill>
                  <a:srgbClr val="0091A5"/>
                </a:solidFill>
              </a:rPr>
              <a:t>cafodd</a:t>
            </a:r>
            <a:r>
              <a:rPr lang="en-GB" b="1" dirty="0">
                <a:solidFill>
                  <a:srgbClr val="0091A5"/>
                </a:solidFill>
              </a:rPr>
              <a:t> </a:t>
            </a:r>
            <a:r>
              <a:rPr lang="en-GB" b="1" dirty="0" err="1">
                <a:solidFill>
                  <a:srgbClr val="0091A5"/>
                </a:solidFill>
              </a:rPr>
              <a:t>eich</a:t>
            </a:r>
            <a:r>
              <a:rPr lang="en-GB" b="1" dirty="0">
                <a:solidFill>
                  <a:srgbClr val="0091A5"/>
                </a:solidFill>
              </a:rPr>
              <a:t> </a:t>
            </a:r>
            <a:r>
              <a:rPr lang="en-GB" b="1" dirty="0" err="1">
                <a:solidFill>
                  <a:srgbClr val="0091A5"/>
                </a:solidFill>
              </a:rPr>
              <a:t>mes</a:t>
            </a:r>
            <a:r>
              <a:rPr lang="en-GB" b="1" dirty="0">
                <a:solidFill>
                  <a:srgbClr val="0091A5"/>
                </a:solidFill>
              </a:rPr>
              <a:t> </a:t>
            </a:r>
            <a:r>
              <a:rPr lang="en-GB" b="1" dirty="0" err="1">
                <a:solidFill>
                  <a:srgbClr val="0091A5"/>
                </a:solidFill>
              </a:rPr>
              <a:t>eu</a:t>
            </a:r>
            <a:r>
              <a:rPr lang="en-GB" b="1" dirty="0">
                <a:solidFill>
                  <a:srgbClr val="0091A5"/>
                </a:solidFill>
              </a:rPr>
              <a:t> </a:t>
            </a:r>
            <a:r>
              <a:rPr lang="en-GB" b="1" dirty="0" err="1">
                <a:solidFill>
                  <a:srgbClr val="0091A5"/>
                </a:solidFill>
              </a:rPr>
              <a:t>casglu</a:t>
            </a:r>
            <a:r>
              <a:rPr lang="en-GB" b="1" dirty="0">
                <a:solidFill>
                  <a:srgbClr val="0091A5"/>
                </a:solidFill>
              </a:rPr>
              <a:t>? </a:t>
            </a:r>
          </a:p>
          <a:p>
            <a:pPr fontAlgn="t">
              <a:defRPr/>
            </a:pPr>
            <a:endParaRPr lang="en-GB" dirty="0"/>
          </a:p>
          <a:p>
            <a:pPr lvl="0" fontAlgn="t">
              <a:defRPr/>
            </a:pPr>
            <a:r>
              <a:rPr lang="en-GB" b="1" dirty="0">
                <a:hlinkClick r:id="rId4"/>
              </a:rPr>
              <a:t>https://bit.ly/2DZ6hY2</a:t>
            </a:r>
            <a:r>
              <a:rPr lang="en-GB" b="1" dirty="0"/>
              <a:t> </a:t>
            </a:r>
            <a:r>
              <a:rPr lang="en-GB" dirty="0"/>
              <a:t>- </a:t>
            </a:r>
            <a:r>
              <a:rPr lang="en-GB" dirty="0" err="1"/>
              <a:t>dolen</a:t>
            </a:r>
            <a:r>
              <a:rPr lang="en-GB" dirty="0"/>
              <a:t> </a:t>
            </a:r>
            <a:r>
              <a:rPr lang="en-GB" dirty="0" err="1"/>
              <a:t>i’r</a:t>
            </a:r>
            <a:r>
              <a:rPr lang="en-GB" dirty="0"/>
              <a:t> map </a:t>
            </a:r>
            <a:r>
              <a:rPr lang="en-GB" dirty="0" err="1"/>
              <a:t>ardal</a:t>
            </a:r>
            <a:r>
              <a:rPr lang="en-GB" dirty="0"/>
              <a:t> </a:t>
            </a:r>
            <a:r>
              <a:rPr lang="en-GB" dirty="0" err="1"/>
              <a:t>hadau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636AC15-F11E-4A6B-A8B9-0432A3B4937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7182" y="2146301"/>
            <a:ext cx="3043635" cy="4064000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61B0BDF-2175-4D90-8467-E4898C5828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65675" y="514351"/>
            <a:ext cx="2641826" cy="60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441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67955B-9D57-4158-A8E4-3C664DF8D6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656329"/>
            <a:ext cx="8775700" cy="581841"/>
          </a:xfrm>
        </p:spPr>
        <p:txBody>
          <a:bodyPr/>
          <a:lstStyle/>
          <a:p>
            <a:r>
              <a:rPr lang="en-GB" sz="2400" dirty="0">
                <a:solidFill>
                  <a:schemeClr val="accent1"/>
                </a:solidFill>
              </a:rPr>
              <a:t>Pam </a:t>
            </a:r>
            <a:r>
              <a:rPr lang="en-GB" sz="2400" dirty="0" err="1">
                <a:solidFill>
                  <a:schemeClr val="accent1"/>
                </a:solidFill>
              </a:rPr>
              <a:t>plannu</a:t>
            </a:r>
            <a:r>
              <a:rPr lang="en-GB" sz="2400" dirty="0">
                <a:solidFill>
                  <a:schemeClr val="accent1"/>
                </a:solidFill>
              </a:rPr>
              <a:t> </a:t>
            </a:r>
            <a:r>
              <a:rPr lang="en-GB" sz="2400" dirty="0" err="1">
                <a:solidFill>
                  <a:schemeClr val="accent1"/>
                </a:solidFill>
              </a:rPr>
              <a:t>coed</a:t>
            </a:r>
            <a:r>
              <a:rPr lang="en-GB" sz="2400" dirty="0">
                <a:solidFill>
                  <a:schemeClr val="accent1"/>
                </a:solidFill>
              </a:rPr>
              <a:t> </a:t>
            </a:r>
            <a:r>
              <a:rPr lang="en-GB" sz="2400" dirty="0" err="1">
                <a:solidFill>
                  <a:schemeClr val="accent1"/>
                </a:solidFill>
              </a:rPr>
              <a:t>brodorol</a:t>
            </a:r>
            <a:r>
              <a:rPr lang="en-GB" sz="2400" dirty="0">
                <a:solidFill>
                  <a:schemeClr val="accent1"/>
                </a:solidFill>
              </a:rPr>
              <a:t> o </a:t>
            </a:r>
            <a:r>
              <a:rPr lang="en-GB" sz="2400" dirty="0" err="1">
                <a:solidFill>
                  <a:schemeClr val="accent1"/>
                </a:solidFill>
              </a:rPr>
              <a:t>darddle</a:t>
            </a:r>
            <a:r>
              <a:rPr lang="en-GB" sz="2400" dirty="0">
                <a:solidFill>
                  <a:schemeClr val="accent1"/>
                </a:solidFill>
              </a:rPr>
              <a:t> </a:t>
            </a:r>
            <a:r>
              <a:rPr lang="en-GB" sz="2400" dirty="0" err="1">
                <a:solidFill>
                  <a:schemeClr val="accent1"/>
                </a:solidFill>
              </a:rPr>
              <a:t>lleol</a:t>
            </a:r>
            <a:r>
              <a:rPr lang="en-GB" sz="2400" dirty="0">
                <a:solidFill>
                  <a:schemeClr val="accent1"/>
                </a:solidFill>
              </a:rPr>
              <a:t>? </a:t>
            </a:r>
            <a:br>
              <a:rPr lang="en-GB" sz="2400" dirty="0">
                <a:solidFill>
                  <a:schemeClr val="accent1"/>
                </a:solidFill>
              </a:rPr>
            </a:br>
            <a:endParaRPr lang="en-GB" sz="2400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8CC42E-F847-490D-8957-300F7AC2DB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1470927"/>
            <a:ext cx="7518400" cy="5179197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b="0" dirty="0">
                <a:solidFill>
                  <a:schemeClr val="tx1"/>
                </a:solidFill>
              </a:rPr>
              <a:t>Mae </a:t>
            </a:r>
            <a:r>
              <a:rPr lang="en-GB" sz="1800" b="0" dirty="0" err="1">
                <a:solidFill>
                  <a:schemeClr val="tx1"/>
                </a:solidFill>
              </a:rPr>
              <a:t>plannu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coed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brodorol</a:t>
            </a:r>
            <a:r>
              <a:rPr lang="en-GB" sz="1800" b="0" dirty="0">
                <a:solidFill>
                  <a:schemeClr val="tx1"/>
                </a:solidFill>
              </a:rPr>
              <a:t> o </a:t>
            </a:r>
            <a:r>
              <a:rPr lang="en-GB" sz="1800" b="0" dirty="0" err="1">
                <a:solidFill>
                  <a:schemeClr val="tx1"/>
                </a:solidFill>
              </a:rPr>
              <a:t>darddle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lleol</a:t>
            </a:r>
            <a:r>
              <a:rPr lang="en-GB" sz="1800" b="0" dirty="0">
                <a:solidFill>
                  <a:schemeClr val="tx1"/>
                </a:solidFill>
              </a:rPr>
              <a:t> yn </a:t>
            </a:r>
            <a:r>
              <a:rPr lang="en-GB" sz="1800" b="0" dirty="0" err="1">
                <a:solidFill>
                  <a:schemeClr val="tx1"/>
                </a:solidFill>
              </a:rPr>
              <a:t>sicrhau</a:t>
            </a:r>
            <a:r>
              <a:rPr lang="en-GB" sz="1800" b="0" dirty="0">
                <a:solidFill>
                  <a:schemeClr val="tx1"/>
                </a:solidFill>
              </a:rPr>
              <a:t> bod </a:t>
            </a:r>
            <a:r>
              <a:rPr lang="en-GB" sz="1800" b="0" dirty="0" err="1">
                <a:solidFill>
                  <a:schemeClr val="tx1"/>
                </a:solidFill>
              </a:rPr>
              <a:t>cyfansoddiad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genetig</a:t>
            </a:r>
            <a:r>
              <a:rPr lang="en-GB" sz="1800" b="0" dirty="0">
                <a:solidFill>
                  <a:schemeClr val="tx1"/>
                </a:solidFill>
              </a:rPr>
              <a:t> y </a:t>
            </a:r>
            <a:r>
              <a:rPr lang="en-GB" sz="1800" b="0" dirty="0" err="1">
                <a:solidFill>
                  <a:schemeClr val="tx1"/>
                </a:solidFill>
              </a:rPr>
              <a:t>coed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sy’n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cael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eu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plannu</a:t>
            </a:r>
            <a:r>
              <a:rPr lang="en-GB" sz="1800" b="0" dirty="0">
                <a:solidFill>
                  <a:schemeClr val="tx1"/>
                </a:solidFill>
              </a:rPr>
              <a:t> yn </a:t>
            </a:r>
            <a:r>
              <a:rPr lang="en-GB" sz="1800" b="0" dirty="0" err="1">
                <a:solidFill>
                  <a:schemeClr val="tx1"/>
                </a:solidFill>
              </a:rPr>
              <a:t>addasu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dros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amser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i’r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ystod</a:t>
            </a:r>
            <a:r>
              <a:rPr lang="en-GB" sz="1800" b="0" dirty="0">
                <a:solidFill>
                  <a:schemeClr val="tx1"/>
                </a:solidFill>
              </a:rPr>
              <a:t> o </a:t>
            </a:r>
            <a:r>
              <a:rPr lang="en-GB" sz="1800" b="0" dirty="0" err="1">
                <a:solidFill>
                  <a:schemeClr val="tx1"/>
                </a:solidFill>
              </a:rPr>
              <a:t>amodau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hinsawdd</a:t>
            </a:r>
            <a:r>
              <a:rPr lang="en-GB" sz="1800" b="0" dirty="0">
                <a:solidFill>
                  <a:schemeClr val="tx1"/>
                </a:solidFill>
              </a:rPr>
              <a:t> a </a:t>
            </a:r>
            <a:r>
              <a:rPr lang="en-GB" sz="1800" b="0" dirty="0" err="1">
                <a:solidFill>
                  <a:schemeClr val="tx1"/>
                </a:solidFill>
              </a:rPr>
              <a:t>phridd</a:t>
            </a:r>
            <a:r>
              <a:rPr lang="en-GB" sz="1800" b="0" dirty="0">
                <a:solidFill>
                  <a:schemeClr val="tx1"/>
                </a:solidFill>
              </a:rPr>
              <a:t> yn y man </a:t>
            </a:r>
            <a:r>
              <a:rPr lang="en-GB" sz="1800" b="0" dirty="0" err="1">
                <a:solidFill>
                  <a:schemeClr val="tx1"/>
                </a:solidFill>
              </a:rPr>
              <a:t>ble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maent</a:t>
            </a:r>
            <a:r>
              <a:rPr lang="en-GB" sz="1800" b="0" dirty="0">
                <a:solidFill>
                  <a:schemeClr val="tx1"/>
                </a:solidFill>
              </a:rPr>
              <a:t> yn </a:t>
            </a:r>
            <a:r>
              <a:rPr lang="en-GB" sz="1800" b="0" dirty="0" err="1">
                <a:solidFill>
                  <a:schemeClr val="tx1"/>
                </a:solidFill>
              </a:rPr>
              <a:t>tyfu</a:t>
            </a:r>
            <a:r>
              <a:rPr lang="en-GB" sz="1800" b="0" dirty="0">
                <a:solidFill>
                  <a:schemeClr val="tx1"/>
                </a:solidFill>
              </a:rPr>
              <a:t> – </a:t>
            </a:r>
            <a:r>
              <a:rPr lang="en-GB" sz="1800" b="0" dirty="0" err="1">
                <a:solidFill>
                  <a:schemeClr val="tx1"/>
                </a:solidFill>
              </a:rPr>
              <a:t>amrywiadau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mewn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tymheredd</a:t>
            </a:r>
            <a:r>
              <a:rPr lang="en-GB" sz="1800" b="0" dirty="0">
                <a:solidFill>
                  <a:schemeClr val="tx1"/>
                </a:solidFill>
              </a:rPr>
              <a:t>, </a:t>
            </a:r>
            <a:r>
              <a:rPr lang="en-GB" sz="1800" b="0" dirty="0" err="1">
                <a:solidFill>
                  <a:schemeClr val="tx1"/>
                </a:solidFill>
              </a:rPr>
              <a:t>lefelau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dŵr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glaw</a:t>
            </a:r>
            <a:r>
              <a:rPr lang="en-GB" sz="1800" b="0" dirty="0">
                <a:solidFill>
                  <a:schemeClr val="tx1"/>
                </a:solidFill>
              </a:rPr>
              <a:t> a </a:t>
            </a:r>
            <a:r>
              <a:rPr lang="en-GB" sz="1800" b="0" dirty="0" err="1">
                <a:solidFill>
                  <a:schemeClr val="tx1"/>
                </a:solidFill>
              </a:rPr>
              <a:t>chyflymdra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gwyntoedd</a:t>
            </a:r>
            <a:r>
              <a:rPr lang="en-GB" sz="1800" b="0" dirty="0">
                <a:solidFill>
                  <a:schemeClr val="tx1"/>
                </a:solidFill>
              </a:rPr>
              <a:t>. </a:t>
            </a:r>
          </a:p>
          <a:p>
            <a:endParaRPr lang="en-GB" sz="18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b="0" dirty="0">
                <a:solidFill>
                  <a:schemeClr val="tx1"/>
                </a:solidFill>
              </a:rPr>
              <a:t>Gan </a:t>
            </a:r>
            <a:r>
              <a:rPr lang="en-GB" sz="1800" b="0" dirty="0" err="1">
                <a:solidFill>
                  <a:schemeClr val="tx1"/>
                </a:solidFill>
              </a:rPr>
              <a:t>fod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pryder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cynyddol</a:t>
            </a:r>
            <a:r>
              <a:rPr lang="en-GB" sz="1800" b="0" dirty="0">
                <a:solidFill>
                  <a:schemeClr val="tx1"/>
                </a:solidFill>
              </a:rPr>
              <a:t> am </a:t>
            </a:r>
            <a:r>
              <a:rPr lang="en-GB" sz="1800" b="0" dirty="0" err="1">
                <a:solidFill>
                  <a:schemeClr val="tx1"/>
                </a:solidFill>
              </a:rPr>
              <a:t>bla</a:t>
            </a:r>
            <a:r>
              <a:rPr lang="en-GB" sz="1800" b="0" dirty="0">
                <a:solidFill>
                  <a:schemeClr val="tx1"/>
                </a:solidFill>
              </a:rPr>
              <a:t> a </a:t>
            </a:r>
            <a:r>
              <a:rPr lang="en-GB" sz="1800" b="0" dirty="0" err="1">
                <a:solidFill>
                  <a:schemeClr val="tx1"/>
                </a:solidFill>
              </a:rPr>
              <a:t>chlefydau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mewn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coed</a:t>
            </a:r>
            <a:r>
              <a:rPr lang="en-GB" sz="1800" b="0" dirty="0">
                <a:solidFill>
                  <a:schemeClr val="tx1"/>
                </a:solidFill>
              </a:rPr>
              <a:t> a </a:t>
            </a:r>
            <a:r>
              <a:rPr lang="en-GB" sz="1800" b="0" dirty="0" err="1">
                <a:solidFill>
                  <a:schemeClr val="tx1"/>
                </a:solidFill>
              </a:rPr>
              <a:t>datblygiad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newid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hinsawdd</a:t>
            </a:r>
            <a:r>
              <a:rPr lang="en-GB" sz="1800" b="0" dirty="0">
                <a:solidFill>
                  <a:schemeClr val="tx1"/>
                </a:solidFill>
              </a:rPr>
              <a:t>, </a:t>
            </a:r>
            <a:r>
              <a:rPr lang="en-GB" sz="1800" b="0" dirty="0" err="1">
                <a:solidFill>
                  <a:schemeClr val="tx1"/>
                </a:solidFill>
              </a:rPr>
              <a:t>mae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rheolwyr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coetiroedd</a:t>
            </a:r>
            <a:r>
              <a:rPr lang="en-GB" sz="1800" b="0" dirty="0">
                <a:solidFill>
                  <a:schemeClr val="tx1"/>
                </a:solidFill>
              </a:rPr>
              <a:t> yn </a:t>
            </a:r>
            <a:r>
              <a:rPr lang="en-GB" sz="1800" b="0" dirty="0" err="1">
                <a:solidFill>
                  <a:schemeClr val="tx1"/>
                </a:solidFill>
              </a:rPr>
              <a:t>ceisio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sicrhau</a:t>
            </a:r>
            <a:r>
              <a:rPr lang="en-GB" sz="1800" b="0" dirty="0">
                <a:solidFill>
                  <a:schemeClr val="tx1"/>
                </a:solidFill>
              </a:rPr>
              <a:t> bod y </a:t>
            </a:r>
            <a:r>
              <a:rPr lang="en-GB" sz="1800" b="0" dirty="0" err="1">
                <a:solidFill>
                  <a:schemeClr val="tx1"/>
                </a:solidFill>
              </a:rPr>
              <a:t>coed</a:t>
            </a:r>
            <a:r>
              <a:rPr lang="en-GB" sz="1800" b="0" dirty="0">
                <a:solidFill>
                  <a:schemeClr val="tx1"/>
                </a:solidFill>
              </a:rPr>
              <a:t> y </a:t>
            </a:r>
            <a:r>
              <a:rPr lang="en-GB" sz="1800" b="0" dirty="0" err="1">
                <a:solidFill>
                  <a:schemeClr val="tx1"/>
                </a:solidFill>
              </a:rPr>
              <a:t>maent</a:t>
            </a:r>
            <a:r>
              <a:rPr lang="en-GB" sz="1800" b="0" dirty="0">
                <a:solidFill>
                  <a:schemeClr val="tx1"/>
                </a:solidFill>
              </a:rPr>
              <a:t> yn </a:t>
            </a:r>
            <a:r>
              <a:rPr lang="en-GB" sz="1800" b="0" dirty="0" err="1">
                <a:solidFill>
                  <a:schemeClr val="tx1"/>
                </a:solidFill>
              </a:rPr>
              <a:t>eu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plannu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mor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wydn</a:t>
            </a:r>
            <a:r>
              <a:rPr lang="en-GB" sz="1800" b="0" dirty="0">
                <a:solidFill>
                  <a:schemeClr val="tx1"/>
                </a:solidFill>
              </a:rPr>
              <a:t> (</a:t>
            </a:r>
            <a:r>
              <a:rPr lang="en-GB" sz="1800" b="0" dirty="0" err="1">
                <a:solidFill>
                  <a:schemeClr val="tx1"/>
                </a:solidFill>
              </a:rPr>
              <a:t>cryf</a:t>
            </a:r>
            <a:r>
              <a:rPr lang="en-GB" sz="1800" b="0" dirty="0">
                <a:solidFill>
                  <a:schemeClr val="tx1"/>
                </a:solidFill>
              </a:rPr>
              <a:t>) a </a:t>
            </a:r>
            <a:r>
              <a:rPr lang="en-GB" sz="1800" b="0" dirty="0" err="1">
                <a:solidFill>
                  <a:schemeClr val="tx1"/>
                </a:solidFill>
              </a:rPr>
              <a:t>phosibl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yn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erbyn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clefydau</a:t>
            </a:r>
            <a:r>
              <a:rPr lang="en-GB" sz="1800" b="0" dirty="0">
                <a:solidFill>
                  <a:schemeClr val="tx1"/>
                </a:solidFill>
              </a:rPr>
              <a:t> ac yn </a:t>
            </a:r>
            <a:r>
              <a:rPr lang="en-GB" sz="1800" b="0" dirty="0" err="1">
                <a:solidFill>
                  <a:schemeClr val="tx1"/>
                </a:solidFill>
              </a:rPr>
              <a:t>gallu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addasu’n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dda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i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amodau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hinsawdd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newidiol</a:t>
            </a:r>
            <a:r>
              <a:rPr lang="en-GB" sz="1800" b="0" dirty="0">
                <a:solidFill>
                  <a:schemeClr val="tx1"/>
                </a:solidFill>
              </a:rPr>
              <a:t>. Mae </a:t>
            </a:r>
            <a:r>
              <a:rPr lang="en-GB" sz="1800" b="0" dirty="0" err="1">
                <a:solidFill>
                  <a:schemeClr val="tx1"/>
                </a:solidFill>
              </a:rPr>
              <a:t>plannu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coed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brodorol</a:t>
            </a:r>
            <a:r>
              <a:rPr lang="en-GB" sz="1800" b="0" dirty="0">
                <a:solidFill>
                  <a:schemeClr val="tx1"/>
                </a:solidFill>
              </a:rPr>
              <a:t> o </a:t>
            </a:r>
            <a:r>
              <a:rPr lang="en-GB" sz="1800" b="0" dirty="0" err="1">
                <a:solidFill>
                  <a:schemeClr val="tx1"/>
                </a:solidFill>
              </a:rPr>
              <a:t>darddle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lleol</a:t>
            </a:r>
            <a:r>
              <a:rPr lang="en-GB" sz="1800" b="0" dirty="0">
                <a:solidFill>
                  <a:schemeClr val="tx1"/>
                </a:solidFill>
              </a:rPr>
              <a:t> yn </a:t>
            </a:r>
            <a:r>
              <a:rPr lang="en-GB" sz="1800" b="0" dirty="0" err="1">
                <a:solidFill>
                  <a:schemeClr val="tx1"/>
                </a:solidFill>
              </a:rPr>
              <a:t>rhoi’r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cyfle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gorau</a:t>
            </a:r>
            <a:r>
              <a:rPr lang="en-GB" sz="1800" b="0" dirty="0">
                <a:solidFill>
                  <a:schemeClr val="tx1"/>
                </a:solidFill>
              </a:rPr>
              <a:t> o </a:t>
            </a:r>
            <a:r>
              <a:rPr lang="en-GB" sz="1800" b="0" dirty="0" err="1">
                <a:solidFill>
                  <a:schemeClr val="tx1"/>
                </a:solidFill>
              </a:rPr>
              <a:t>sicrhau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hyn</a:t>
            </a:r>
            <a:r>
              <a:rPr lang="en-GB" sz="1800" b="0" dirty="0">
                <a:solidFill>
                  <a:schemeClr val="tx1"/>
                </a:solidFill>
              </a:rPr>
              <a:t>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8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b="0" dirty="0">
                <a:solidFill>
                  <a:schemeClr val="tx1"/>
                </a:solidFill>
              </a:rPr>
              <a:t>Mae </a:t>
            </a:r>
            <a:r>
              <a:rPr lang="en-GB" sz="1800" b="0" dirty="0" err="1">
                <a:solidFill>
                  <a:schemeClr val="tx1"/>
                </a:solidFill>
              </a:rPr>
              <a:t>mewnforio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coed</a:t>
            </a:r>
            <a:r>
              <a:rPr lang="en-GB" sz="1800" b="0" dirty="0">
                <a:solidFill>
                  <a:schemeClr val="tx1"/>
                </a:solidFill>
              </a:rPr>
              <a:t> o </a:t>
            </a:r>
            <a:r>
              <a:rPr lang="en-GB" sz="1800" b="0" dirty="0" err="1">
                <a:solidFill>
                  <a:schemeClr val="tx1"/>
                </a:solidFill>
              </a:rPr>
              <a:t>dramor</a:t>
            </a:r>
            <a:r>
              <a:rPr lang="en-GB" sz="1800" b="0" dirty="0">
                <a:solidFill>
                  <a:schemeClr val="tx1"/>
                </a:solidFill>
              </a:rPr>
              <a:t> yn </a:t>
            </a:r>
            <a:r>
              <a:rPr lang="en-GB" sz="1800" b="0" dirty="0" err="1">
                <a:solidFill>
                  <a:schemeClr val="tx1"/>
                </a:solidFill>
              </a:rPr>
              <a:t>cynyddu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peryglon</a:t>
            </a:r>
            <a:r>
              <a:rPr lang="en-GB" sz="1800" b="0" dirty="0">
                <a:solidFill>
                  <a:schemeClr val="tx1"/>
                </a:solidFill>
              </a:rPr>
              <a:t> o </a:t>
            </a:r>
            <a:r>
              <a:rPr lang="en-GB" sz="1800" b="0" dirty="0" err="1">
                <a:solidFill>
                  <a:schemeClr val="tx1"/>
                </a:solidFill>
              </a:rPr>
              <a:t>fioddiogelwch</a:t>
            </a:r>
            <a:r>
              <a:rPr lang="en-GB" sz="1800" b="0" dirty="0">
                <a:solidFill>
                  <a:schemeClr val="tx1"/>
                </a:solidFill>
              </a:rPr>
              <a:t> (</a:t>
            </a:r>
            <a:r>
              <a:rPr lang="en-GB" sz="1800" b="0" dirty="0" err="1">
                <a:solidFill>
                  <a:schemeClr val="tx1"/>
                </a:solidFill>
              </a:rPr>
              <a:t>perygl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lledaenu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clefydau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heintus</a:t>
            </a:r>
            <a:r>
              <a:rPr lang="en-GB" sz="1800" b="0" dirty="0">
                <a:solidFill>
                  <a:schemeClr val="tx1"/>
                </a:solidFill>
              </a:rPr>
              <a:t>) – </a:t>
            </a:r>
            <a:r>
              <a:rPr lang="en-GB" sz="1800" b="0" dirty="0" err="1">
                <a:solidFill>
                  <a:schemeClr val="tx1"/>
                </a:solidFill>
              </a:rPr>
              <a:t>er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enghraifft</a:t>
            </a:r>
            <a:r>
              <a:rPr lang="en-GB" sz="1800" b="0" dirty="0">
                <a:solidFill>
                  <a:schemeClr val="tx1"/>
                </a:solidFill>
              </a:rPr>
              <a:t>, </a:t>
            </a:r>
            <a:r>
              <a:rPr lang="en-GB" sz="1800" b="0" dirty="0" err="1">
                <a:solidFill>
                  <a:schemeClr val="tx1"/>
                </a:solidFill>
              </a:rPr>
              <a:t>daeth</a:t>
            </a:r>
            <a:r>
              <a:rPr lang="en-GB" sz="1800" b="0" dirty="0">
                <a:solidFill>
                  <a:schemeClr val="tx1"/>
                </a:solidFill>
              </a:rPr>
              <a:t> y </a:t>
            </a:r>
            <a:r>
              <a:rPr lang="en-GB" sz="1800" b="0" dirty="0" err="1">
                <a:solidFill>
                  <a:schemeClr val="tx1"/>
                </a:solidFill>
              </a:rPr>
              <a:t>ffwng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coeden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lladdwr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yr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ynn</a:t>
            </a:r>
            <a:r>
              <a:rPr lang="en-GB" sz="1800" b="0" dirty="0">
                <a:solidFill>
                  <a:schemeClr val="tx1"/>
                </a:solidFill>
              </a:rPr>
              <a:t> (Ash Dieback / Chalara </a:t>
            </a:r>
            <a:r>
              <a:rPr lang="en-GB" sz="1800" b="0" dirty="0" err="1">
                <a:solidFill>
                  <a:schemeClr val="tx1"/>
                </a:solidFill>
              </a:rPr>
              <a:t>fraxinea</a:t>
            </a:r>
            <a:r>
              <a:rPr lang="en-GB" sz="1800" b="0" dirty="0">
                <a:solidFill>
                  <a:schemeClr val="tx1"/>
                </a:solidFill>
              </a:rPr>
              <a:t>) </a:t>
            </a:r>
            <a:r>
              <a:rPr lang="en-GB" sz="1800" b="0" dirty="0" err="1">
                <a:solidFill>
                  <a:schemeClr val="tx1"/>
                </a:solidFill>
              </a:rPr>
              <a:t>i’r</a:t>
            </a:r>
            <a:r>
              <a:rPr lang="en-GB" sz="1800" b="0" dirty="0">
                <a:solidFill>
                  <a:schemeClr val="tx1"/>
                </a:solidFill>
              </a:rPr>
              <a:t> DU ar </a:t>
            </a:r>
            <a:r>
              <a:rPr lang="en-GB" sz="1800" b="0" dirty="0" err="1">
                <a:solidFill>
                  <a:schemeClr val="tx1"/>
                </a:solidFill>
              </a:rPr>
              <a:t>goed</a:t>
            </a:r>
            <a:r>
              <a:rPr lang="en-GB" sz="1800" b="0" dirty="0">
                <a:solidFill>
                  <a:schemeClr val="tx1"/>
                </a:solidFill>
              </a:rPr>
              <a:t> a </a:t>
            </a:r>
            <a:r>
              <a:rPr lang="en-GB" sz="1800" b="0" dirty="0" err="1">
                <a:solidFill>
                  <a:schemeClr val="tx1"/>
                </a:solidFill>
              </a:rPr>
              <a:t>fewnforiwyd</a:t>
            </a:r>
            <a:r>
              <a:rPr lang="en-GB" sz="1800" b="0" dirty="0">
                <a:solidFill>
                  <a:schemeClr val="tx1"/>
                </a:solidFill>
              </a:rPr>
              <a:t> o </a:t>
            </a:r>
            <a:r>
              <a:rPr lang="en-GB" sz="1800" b="0" dirty="0" err="1">
                <a:solidFill>
                  <a:schemeClr val="tx1"/>
                </a:solidFill>
              </a:rPr>
              <a:t>Ewrop</a:t>
            </a:r>
            <a:r>
              <a:rPr lang="en-GB" sz="1800" b="0" dirty="0">
                <a:solidFill>
                  <a:schemeClr val="tx1"/>
                </a:solidFill>
              </a:rPr>
              <a:t>. 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9966E5C-CA69-409B-8828-478C351D628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3100" y="1826595"/>
            <a:ext cx="3399892" cy="2199305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0FFA248-4BD2-43FA-9878-2F55585BA53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3100" y="4252913"/>
            <a:ext cx="3467100" cy="2320951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AEEFE05-A1C9-4298-A082-693EE65E6A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73004" y="656329"/>
            <a:ext cx="2548069" cy="581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5150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50FF36-604D-45D7-9437-DB1D5D3F6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476251"/>
            <a:ext cx="8775700" cy="819150"/>
          </a:xfrm>
        </p:spPr>
        <p:txBody>
          <a:bodyPr/>
          <a:lstStyle/>
          <a:p>
            <a:r>
              <a:rPr lang="en-GB" dirty="0">
                <a:solidFill>
                  <a:schemeClr val="accent1"/>
                </a:solidFill>
              </a:rPr>
              <a:t>Y </a:t>
            </a:r>
            <a:r>
              <a:rPr lang="en-GB" dirty="0" err="1">
                <a:solidFill>
                  <a:schemeClr val="accent1"/>
                </a:solidFill>
              </a:rPr>
              <a:t>dyfodol</a:t>
            </a:r>
            <a:endParaRPr lang="en-GB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EC347A-0078-4CD6-8F12-96BBF31C7D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1" y="1845393"/>
            <a:ext cx="5653088" cy="4536356"/>
          </a:xfrm>
        </p:spPr>
        <p:txBody>
          <a:bodyPr/>
          <a:lstStyle/>
          <a:p>
            <a:pPr fontAlgn="t"/>
            <a:r>
              <a:rPr lang="en-GB" sz="1800" b="0" dirty="0" err="1">
                <a:solidFill>
                  <a:schemeClr val="tx1"/>
                </a:solidFill>
              </a:rPr>
              <a:t>Yng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Nghymru</a:t>
            </a:r>
            <a:r>
              <a:rPr lang="en-GB" sz="1800" b="0" dirty="0">
                <a:solidFill>
                  <a:schemeClr val="tx1"/>
                </a:solidFill>
              </a:rPr>
              <a:t>, yn </a:t>
            </a:r>
            <a:r>
              <a:rPr lang="en-GB" sz="1800" b="0" dirty="0" err="1">
                <a:solidFill>
                  <a:schemeClr val="tx1"/>
                </a:solidFill>
              </a:rPr>
              <a:t>draddodiadol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mae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amrywiaeth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cyfyngedig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iawn</a:t>
            </a:r>
            <a:r>
              <a:rPr lang="en-GB" sz="1800" b="0" dirty="0">
                <a:solidFill>
                  <a:schemeClr val="tx1"/>
                </a:solidFill>
              </a:rPr>
              <a:t> o </a:t>
            </a:r>
            <a:r>
              <a:rPr lang="en-GB" sz="1800" b="0" dirty="0" err="1">
                <a:solidFill>
                  <a:schemeClr val="tx1"/>
                </a:solidFill>
              </a:rPr>
              <a:t>rywogaethau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coed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wedi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tra-arlwyddiaethu</a:t>
            </a:r>
            <a:r>
              <a:rPr lang="en-GB" sz="1800" b="0" dirty="0">
                <a:solidFill>
                  <a:schemeClr val="tx1"/>
                </a:solidFill>
              </a:rPr>
              <a:t> yn </a:t>
            </a:r>
            <a:r>
              <a:rPr lang="en-GB" sz="1800" b="0" dirty="0" err="1">
                <a:solidFill>
                  <a:schemeClr val="tx1"/>
                </a:solidFill>
              </a:rPr>
              <a:t>ein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coedwigoedd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a’n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coetiroedd</a:t>
            </a:r>
            <a:r>
              <a:rPr lang="en-GB" sz="1800" b="0" dirty="0">
                <a:solidFill>
                  <a:schemeClr val="tx1"/>
                </a:solidFill>
              </a:rPr>
              <a:t> ac </a:t>
            </a:r>
            <a:r>
              <a:rPr lang="en-GB" sz="1800" b="0" dirty="0" err="1">
                <a:solidFill>
                  <a:schemeClr val="tx1"/>
                </a:solidFill>
              </a:rPr>
              <a:t>mae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nifer</a:t>
            </a:r>
            <a:r>
              <a:rPr lang="en-GB" sz="1800" b="0" dirty="0">
                <a:solidFill>
                  <a:schemeClr val="tx1"/>
                </a:solidFill>
              </a:rPr>
              <a:t> o </a:t>
            </a:r>
            <a:r>
              <a:rPr lang="en-GB" sz="1800" b="0" dirty="0" err="1">
                <a:solidFill>
                  <a:schemeClr val="tx1"/>
                </a:solidFill>
              </a:rPr>
              <a:t>safleoedd</a:t>
            </a:r>
            <a:r>
              <a:rPr lang="en-GB" sz="1800" b="0" dirty="0">
                <a:solidFill>
                  <a:schemeClr val="tx1"/>
                </a:solidFill>
              </a:rPr>
              <a:t> (</a:t>
            </a:r>
            <a:r>
              <a:rPr lang="en-GB" sz="1800" b="0" dirty="0" err="1">
                <a:solidFill>
                  <a:schemeClr val="tx1"/>
                </a:solidFill>
              </a:rPr>
              <a:t>sydd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wedi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eu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rheoli</a:t>
            </a:r>
            <a:r>
              <a:rPr lang="en-GB" sz="1800" b="0" dirty="0">
                <a:solidFill>
                  <a:schemeClr val="tx1"/>
                </a:solidFill>
              </a:rPr>
              <a:t> ar </a:t>
            </a:r>
            <a:r>
              <a:rPr lang="en-GB" sz="1800" b="0" dirty="0" err="1">
                <a:solidFill>
                  <a:schemeClr val="tx1"/>
                </a:solidFill>
              </a:rPr>
              <a:t>gyfer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cynhyrchu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pren</a:t>
            </a:r>
            <a:r>
              <a:rPr lang="en-GB" sz="1800" b="0" dirty="0">
                <a:solidFill>
                  <a:schemeClr val="tx1"/>
                </a:solidFill>
              </a:rPr>
              <a:t>) </a:t>
            </a:r>
            <a:r>
              <a:rPr lang="en-GB" sz="1800" b="0" dirty="0" err="1">
                <a:solidFill>
                  <a:schemeClr val="tx1"/>
                </a:solidFill>
              </a:rPr>
              <a:t>wedi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eu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plannu</a:t>
            </a:r>
            <a:r>
              <a:rPr lang="en-GB" sz="1800" b="0" dirty="0">
                <a:solidFill>
                  <a:schemeClr val="tx1"/>
                </a:solidFill>
              </a:rPr>
              <a:t> ag un </a:t>
            </a:r>
            <a:r>
              <a:rPr lang="en-GB" sz="1800" b="0" dirty="0" err="1">
                <a:solidFill>
                  <a:schemeClr val="tx1"/>
                </a:solidFill>
              </a:rPr>
              <a:t>rywogaeth</a:t>
            </a:r>
            <a:r>
              <a:rPr lang="en-GB" sz="1800" b="0" dirty="0">
                <a:solidFill>
                  <a:schemeClr val="tx1"/>
                </a:solidFill>
              </a:rPr>
              <a:t>.  </a:t>
            </a:r>
          </a:p>
          <a:p>
            <a:pPr fontAlgn="t"/>
            <a:endParaRPr lang="en-GB" sz="1800" b="0" dirty="0">
              <a:solidFill>
                <a:schemeClr val="tx1"/>
              </a:solidFill>
            </a:endParaRPr>
          </a:p>
          <a:p>
            <a:pPr fontAlgn="t"/>
            <a:r>
              <a:rPr lang="en-GB" sz="1800" b="0" dirty="0">
                <a:solidFill>
                  <a:schemeClr val="tx1"/>
                </a:solidFill>
              </a:rPr>
              <a:t>Mae hon yn </a:t>
            </a:r>
            <a:r>
              <a:rPr lang="en-GB" sz="1800" b="0" dirty="0" err="1">
                <a:solidFill>
                  <a:schemeClr val="tx1"/>
                </a:solidFill>
              </a:rPr>
              <a:t>strategaeth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beryglus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yng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ngoleuni’r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newid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hinsawdd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sydd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wedi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ei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ragweld</a:t>
            </a:r>
            <a:r>
              <a:rPr lang="en-GB" sz="1800" b="0" dirty="0">
                <a:solidFill>
                  <a:schemeClr val="tx1"/>
                </a:solidFill>
              </a:rPr>
              <a:t> yn y </a:t>
            </a:r>
            <a:r>
              <a:rPr lang="en-GB" sz="1800" b="0" dirty="0" err="1">
                <a:solidFill>
                  <a:schemeClr val="tx1"/>
                </a:solidFill>
              </a:rPr>
              <a:t>dyfodol</a:t>
            </a:r>
            <a:r>
              <a:rPr lang="en-GB" sz="1800" b="0" dirty="0">
                <a:solidFill>
                  <a:schemeClr val="tx1"/>
                </a:solidFill>
              </a:rPr>
              <a:t>, a </a:t>
            </a:r>
            <a:r>
              <a:rPr lang="en-GB" sz="1800" b="0" dirty="0" err="1">
                <a:solidFill>
                  <a:schemeClr val="tx1"/>
                </a:solidFill>
              </a:rPr>
              <a:t>chynydd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tebygol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mewn</a:t>
            </a:r>
            <a:r>
              <a:rPr lang="en-GB" sz="1800" b="0" dirty="0">
                <a:solidFill>
                  <a:schemeClr val="tx1"/>
                </a:solidFill>
              </a:rPr>
              <a:t> </a:t>
            </a:r>
            <a:r>
              <a:rPr lang="en-GB" sz="1800" b="0" dirty="0" err="1">
                <a:solidFill>
                  <a:schemeClr val="tx1"/>
                </a:solidFill>
              </a:rPr>
              <a:t>pla</a:t>
            </a:r>
            <a:r>
              <a:rPr lang="en-GB" sz="1800" b="0" dirty="0">
                <a:solidFill>
                  <a:schemeClr val="tx1"/>
                </a:solidFill>
              </a:rPr>
              <a:t> a </a:t>
            </a:r>
            <a:r>
              <a:rPr lang="en-GB" sz="1800" b="0" dirty="0" err="1">
                <a:solidFill>
                  <a:schemeClr val="tx1"/>
                </a:solidFill>
              </a:rPr>
              <a:t>chlefydau</a:t>
            </a:r>
            <a:r>
              <a:rPr lang="en-GB" sz="1800" b="0" dirty="0">
                <a:solidFill>
                  <a:schemeClr val="tx1"/>
                </a:solidFill>
              </a:rPr>
              <a:t>. </a:t>
            </a:r>
          </a:p>
          <a:p>
            <a:pPr fontAlgn="t"/>
            <a:endParaRPr lang="en-GB" sz="1800" b="0" dirty="0">
              <a:solidFill>
                <a:schemeClr val="tx1"/>
              </a:solidFill>
              <a:latin typeface="+mj-lt"/>
            </a:endParaRPr>
          </a:p>
          <a:p>
            <a:pPr fontAlgn="t"/>
            <a:r>
              <a:rPr lang="en-GB" sz="1800" b="0" dirty="0" err="1">
                <a:solidFill>
                  <a:schemeClr val="tx1"/>
                </a:solidFill>
                <a:latin typeface="+mj-lt"/>
              </a:rPr>
              <a:t>Rydym</a:t>
            </a:r>
            <a:r>
              <a:rPr lang="en-GB" sz="1800" b="0" dirty="0">
                <a:solidFill>
                  <a:schemeClr val="tx1"/>
                </a:solidFill>
                <a:latin typeface="+mj-lt"/>
              </a:rPr>
              <a:t> yn </a:t>
            </a:r>
            <a:r>
              <a:rPr lang="en-GB" sz="1800" b="0" dirty="0" err="1">
                <a:solidFill>
                  <a:schemeClr val="tx1"/>
                </a:solidFill>
                <a:latin typeface="+mj-lt"/>
              </a:rPr>
              <a:t>cydnabod</a:t>
            </a:r>
            <a:r>
              <a:rPr lang="en-GB" sz="1800" b="0" dirty="0">
                <a:solidFill>
                  <a:schemeClr val="tx1"/>
                </a:solidFill>
                <a:latin typeface="+mj-lt"/>
              </a:rPr>
              <a:t> y </a:t>
            </a:r>
            <a:r>
              <a:rPr lang="en-GB" sz="1800" b="0" dirty="0" err="1">
                <a:solidFill>
                  <a:schemeClr val="tx1"/>
                </a:solidFill>
                <a:latin typeface="+mj-lt"/>
              </a:rPr>
              <a:t>gallwn</a:t>
            </a:r>
            <a:r>
              <a:rPr lang="en-GB" sz="1800" b="0" dirty="0">
                <a:solidFill>
                  <a:schemeClr val="tx1"/>
                </a:solidFill>
                <a:latin typeface="+mj-lt"/>
              </a:rPr>
              <a:t>, </a:t>
            </a:r>
            <a:r>
              <a:rPr lang="en-GB" sz="1800" b="0" dirty="0" err="1">
                <a:solidFill>
                  <a:schemeClr val="tx1"/>
                </a:solidFill>
                <a:latin typeface="+mj-lt"/>
              </a:rPr>
              <a:t>wrth</a:t>
            </a:r>
            <a:r>
              <a:rPr lang="en-GB" sz="18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GB" sz="1800" b="0" dirty="0" err="1">
                <a:solidFill>
                  <a:schemeClr val="tx1"/>
                </a:solidFill>
                <a:latin typeface="+mj-lt"/>
              </a:rPr>
              <a:t>gynyddu</a:t>
            </a:r>
            <a:r>
              <a:rPr lang="en-GB" sz="18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GB" sz="1800" b="0" dirty="0" err="1">
                <a:solidFill>
                  <a:schemeClr val="tx1"/>
                </a:solidFill>
                <a:latin typeface="+mj-lt"/>
              </a:rPr>
              <a:t>amrywiaeth</a:t>
            </a:r>
            <a:r>
              <a:rPr lang="en-GB" sz="1800" b="0" dirty="0">
                <a:solidFill>
                  <a:schemeClr val="tx1"/>
                </a:solidFill>
                <a:latin typeface="+mj-lt"/>
              </a:rPr>
              <a:t> y </a:t>
            </a:r>
            <a:r>
              <a:rPr lang="en-GB" sz="1800" b="0" dirty="0" err="1">
                <a:solidFill>
                  <a:schemeClr val="tx1"/>
                </a:solidFill>
                <a:latin typeface="+mj-lt"/>
              </a:rPr>
              <a:t>rhywogaethau</a:t>
            </a:r>
            <a:r>
              <a:rPr lang="en-GB" sz="18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GB" sz="1800" b="0" dirty="0" err="1">
                <a:solidFill>
                  <a:schemeClr val="tx1"/>
                </a:solidFill>
                <a:latin typeface="+mj-lt"/>
              </a:rPr>
              <a:t>coed</a:t>
            </a:r>
            <a:r>
              <a:rPr lang="en-GB" sz="1800" b="0" dirty="0">
                <a:solidFill>
                  <a:schemeClr val="tx1"/>
                </a:solidFill>
                <a:latin typeface="+mj-lt"/>
              </a:rPr>
              <a:t> yr </a:t>
            </a:r>
            <a:r>
              <a:rPr lang="en-GB" sz="1800" b="0" dirty="0" err="1">
                <a:solidFill>
                  <a:schemeClr val="tx1"/>
                </a:solidFill>
                <a:latin typeface="+mj-lt"/>
              </a:rPr>
              <a:t>ydym</a:t>
            </a:r>
            <a:r>
              <a:rPr lang="en-GB" sz="1800" b="0" dirty="0">
                <a:solidFill>
                  <a:schemeClr val="tx1"/>
                </a:solidFill>
                <a:latin typeface="+mj-lt"/>
              </a:rPr>
              <a:t> yn </a:t>
            </a:r>
            <a:r>
              <a:rPr lang="en-GB" sz="1800" b="0" dirty="0" err="1">
                <a:solidFill>
                  <a:schemeClr val="tx1"/>
                </a:solidFill>
                <a:latin typeface="+mj-lt"/>
              </a:rPr>
              <a:t>eu</a:t>
            </a:r>
            <a:r>
              <a:rPr lang="en-GB" sz="18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GB" sz="1800" b="0" dirty="0" err="1">
                <a:solidFill>
                  <a:schemeClr val="tx1"/>
                </a:solidFill>
                <a:latin typeface="+mj-lt"/>
              </a:rPr>
              <a:t>plannu</a:t>
            </a:r>
            <a:r>
              <a:rPr lang="en-GB" sz="1800" b="0" dirty="0">
                <a:solidFill>
                  <a:schemeClr val="tx1"/>
                </a:solidFill>
                <a:latin typeface="+mj-lt"/>
              </a:rPr>
              <a:t> a </a:t>
            </a:r>
            <a:r>
              <a:rPr lang="en-GB" sz="1800" b="0" dirty="0" err="1">
                <a:solidFill>
                  <a:schemeClr val="tx1"/>
                </a:solidFill>
                <a:latin typeface="+mj-lt"/>
              </a:rPr>
              <a:t>chael</a:t>
            </a:r>
            <a:r>
              <a:rPr lang="en-GB" sz="18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GB" sz="1800" b="0" dirty="0" err="1">
                <a:solidFill>
                  <a:schemeClr val="tx1"/>
                </a:solidFill>
                <a:latin typeface="+mj-lt"/>
              </a:rPr>
              <a:t>hadau</a:t>
            </a:r>
            <a:r>
              <a:rPr lang="en-GB" sz="1800" b="0" dirty="0">
                <a:solidFill>
                  <a:schemeClr val="tx1"/>
                </a:solidFill>
                <a:latin typeface="+mj-lt"/>
              </a:rPr>
              <a:t> o </a:t>
            </a:r>
            <a:r>
              <a:rPr lang="en-GB" sz="1800" b="0" dirty="0" err="1">
                <a:solidFill>
                  <a:schemeClr val="tx1"/>
                </a:solidFill>
                <a:latin typeface="+mj-lt"/>
              </a:rPr>
              <a:t>fwy</a:t>
            </a:r>
            <a:r>
              <a:rPr lang="en-GB" sz="1800" b="0" dirty="0">
                <a:solidFill>
                  <a:schemeClr val="tx1"/>
                </a:solidFill>
                <a:latin typeface="+mj-lt"/>
              </a:rPr>
              <a:t> o </a:t>
            </a:r>
            <a:r>
              <a:rPr lang="en-GB" sz="1800" b="0" dirty="0" err="1">
                <a:solidFill>
                  <a:schemeClr val="tx1"/>
                </a:solidFill>
                <a:latin typeface="+mj-lt"/>
              </a:rPr>
              <a:t>ffynnonellau</a:t>
            </a:r>
            <a:r>
              <a:rPr lang="en-GB" sz="18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GB" sz="1800" b="0" dirty="0" err="1">
                <a:solidFill>
                  <a:schemeClr val="tx1"/>
                </a:solidFill>
                <a:latin typeface="+mj-lt"/>
              </a:rPr>
              <a:t>sydd</a:t>
            </a:r>
            <a:r>
              <a:rPr lang="en-GB" sz="18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GB" sz="1800" b="0" dirty="0" err="1">
                <a:solidFill>
                  <a:schemeClr val="tx1"/>
                </a:solidFill>
                <a:latin typeface="+mj-lt"/>
              </a:rPr>
              <a:t>wedi</a:t>
            </a:r>
            <a:r>
              <a:rPr lang="en-GB" sz="18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GB" sz="1800" b="0" dirty="0" err="1">
                <a:solidFill>
                  <a:schemeClr val="tx1"/>
                </a:solidFill>
                <a:latin typeface="+mj-lt"/>
              </a:rPr>
              <a:t>eu</a:t>
            </a:r>
            <a:r>
              <a:rPr lang="en-GB" sz="18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GB" sz="1800" b="0" dirty="0" err="1">
                <a:solidFill>
                  <a:schemeClr val="tx1"/>
                </a:solidFill>
                <a:latin typeface="+mj-lt"/>
              </a:rPr>
              <a:t>gwasgaru’n</a:t>
            </a:r>
            <a:r>
              <a:rPr lang="en-GB" sz="18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GB" sz="1800" b="0" dirty="0" err="1">
                <a:solidFill>
                  <a:schemeClr val="tx1"/>
                </a:solidFill>
                <a:latin typeface="+mj-lt"/>
              </a:rPr>
              <a:t>dda</a:t>
            </a:r>
            <a:r>
              <a:rPr lang="en-GB" sz="1800" b="0" dirty="0">
                <a:solidFill>
                  <a:schemeClr val="tx1"/>
                </a:solidFill>
                <a:latin typeface="+mj-lt"/>
              </a:rPr>
              <a:t>, </a:t>
            </a:r>
            <a:r>
              <a:rPr lang="en-GB" sz="1800" b="0" dirty="0" err="1">
                <a:solidFill>
                  <a:schemeClr val="tx1"/>
                </a:solidFill>
                <a:latin typeface="+mj-lt"/>
              </a:rPr>
              <a:t>gallwn</a:t>
            </a:r>
            <a:r>
              <a:rPr lang="en-GB" sz="18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GB" sz="1800" b="0" dirty="0" err="1">
                <a:solidFill>
                  <a:schemeClr val="tx1"/>
                </a:solidFill>
                <a:latin typeface="+mj-lt"/>
              </a:rPr>
              <a:t>gynyddu</a:t>
            </a:r>
            <a:r>
              <a:rPr lang="en-GB" sz="18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GB" sz="1800" b="0" dirty="0" err="1">
                <a:solidFill>
                  <a:schemeClr val="tx1"/>
                </a:solidFill>
                <a:latin typeface="+mj-lt"/>
              </a:rPr>
              <a:t>gwytnwch</a:t>
            </a:r>
            <a:r>
              <a:rPr lang="en-GB" sz="18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GB" sz="1800" b="0" dirty="0" err="1">
                <a:solidFill>
                  <a:schemeClr val="tx1"/>
                </a:solidFill>
                <a:latin typeface="+mj-lt"/>
              </a:rPr>
              <a:t>coetiroedd</a:t>
            </a:r>
            <a:r>
              <a:rPr lang="en-GB" sz="18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GB" sz="1800" b="0" dirty="0" err="1">
                <a:solidFill>
                  <a:schemeClr val="tx1"/>
                </a:solidFill>
                <a:latin typeface="+mj-lt"/>
              </a:rPr>
              <a:t>Cymru</a:t>
            </a:r>
            <a:r>
              <a:rPr lang="en-GB" sz="18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GB" sz="1800" b="0" dirty="0" err="1">
                <a:solidFill>
                  <a:schemeClr val="tx1"/>
                </a:solidFill>
                <a:latin typeface="+mj-lt"/>
              </a:rPr>
              <a:t>tuag</a:t>
            </a:r>
            <a:r>
              <a:rPr lang="en-GB" sz="1800" b="0" dirty="0">
                <a:solidFill>
                  <a:schemeClr val="tx1"/>
                </a:solidFill>
                <a:latin typeface="+mj-lt"/>
              </a:rPr>
              <a:t> at </a:t>
            </a:r>
            <a:r>
              <a:rPr lang="en-GB" sz="1800" b="0" dirty="0" err="1">
                <a:solidFill>
                  <a:schemeClr val="tx1"/>
                </a:solidFill>
                <a:latin typeface="+mj-lt"/>
              </a:rPr>
              <a:t>effeithiau</a:t>
            </a:r>
            <a:r>
              <a:rPr lang="en-GB" sz="18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GB" sz="1800" b="0" dirty="0" err="1">
                <a:solidFill>
                  <a:schemeClr val="tx1"/>
                </a:solidFill>
                <a:latin typeface="+mj-lt"/>
              </a:rPr>
              <a:t>newid</a:t>
            </a:r>
            <a:r>
              <a:rPr lang="en-GB" sz="1800" b="0" dirty="0">
                <a:solidFill>
                  <a:schemeClr val="tx1"/>
                </a:solidFill>
                <a:latin typeface="+mj-lt"/>
              </a:rPr>
              <a:t> </a:t>
            </a:r>
            <a:r>
              <a:rPr lang="en-GB" sz="1800" b="0" dirty="0" err="1">
                <a:solidFill>
                  <a:schemeClr val="tx1"/>
                </a:solidFill>
                <a:latin typeface="+mj-lt"/>
              </a:rPr>
              <a:t>hinsawdd</a:t>
            </a:r>
            <a:r>
              <a:rPr lang="en-GB" sz="1800" b="0" dirty="0">
                <a:solidFill>
                  <a:schemeClr val="tx1"/>
                </a:solidFill>
                <a:latin typeface="+mj-lt"/>
              </a:rPr>
              <a:t> a </a:t>
            </a:r>
            <a:r>
              <a:rPr lang="en-GB" sz="1800" b="0" dirty="0" err="1">
                <a:solidFill>
                  <a:schemeClr val="tx1"/>
                </a:solidFill>
                <a:latin typeface="+mj-lt"/>
              </a:rPr>
              <a:t>phla</a:t>
            </a:r>
            <a:r>
              <a:rPr lang="en-GB" sz="1800" b="0" dirty="0">
                <a:solidFill>
                  <a:schemeClr val="tx1"/>
                </a:solidFill>
                <a:latin typeface="+mj-lt"/>
              </a:rPr>
              <a:t> a </a:t>
            </a:r>
            <a:r>
              <a:rPr lang="en-GB" sz="1800" b="0" dirty="0" err="1">
                <a:solidFill>
                  <a:schemeClr val="tx1"/>
                </a:solidFill>
                <a:latin typeface="+mj-lt"/>
              </a:rPr>
              <a:t>chlefydau</a:t>
            </a:r>
            <a:r>
              <a:rPr lang="en-GB" sz="1800" b="0" dirty="0">
                <a:solidFill>
                  <a:schemeClr val="tx1"/>
                </a:solidFill>
                <a:latin typeface="+mj-lt"/>
              </a:rPr>
              <a:t>. </a:t>
            </a:r>
            <a:endParaRPr lang="en-GB" sz="1800" b="0" dirty="0">
              <a:solidFill>
                <a:schemeClr val="tx1"/>
              </a:solidFill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A6CF8FF-05B8-472B-A0AD-3EFB18B0830F}"/>
              </a:ext>
            </a:extLst>
          </p:cNvPr>
          <p:cNvSpPr txBox="1">
            <a:spLocks/>
          </p:cNvSpPr>
          <p:nvPr/>
        </p:nvSpPr>
        <p:spPr>
          <a:xfrm>
            <a:off x="6604001" y="2095501"/>
            <a:ext cx="5207000" cy="453635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2400" b="1" kern="1200">
                <a:solidFill>
                  <a:srgbClr val="0091A5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spcBef>
                <a:spcPct val="200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66700" indent="-2667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2925" indent="-276225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09625" indent="-2667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D109063-D71C-48CD-AAAA-08A0CC09DF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0278" y="525018"/>
            <a:ext cx="2747223" cy="62731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675444A-A7FE-4BB8-9A45-B96DB6D9D1A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19553" y="1845393"/>
            <a:ext cx="5491448" cy="3660965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1637120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738A14-A0DF-4B2F-87DB-75B1095E2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476251"/>
            <a:ext cx="8775700" cy="748432"/>
          </a:xfrm>
        </p:spPr>
        <p:txBody>
          <a:bodyPr/>
          <a:lstStyle/>
          <a:p>
            <a:r>
              <a:rPr lang="en-GB" dirty="0" err="1">
                <a:solidFill>
                  <a:schemeClr val="accent1"/>
                </a:solidFill>
              </a:rPr>
              <a:t>Prosiect</a:t>
            </a:r>
            <a:r>
              <a:rPr lang="en-GB" dirty="0">
                <a:solidFill>
                  <a:schemeClr val="accent1"/>
                </a:solidFill>
              </a:rPr>
              <a:t> Miri </a:t>
            </a:r>
            <a:r>
              <a:rPr lang="en-GB" dirty="0" err="1">
                <a:solidFill>
                  <a:schemeClr val="accent1"/>
                </a:solidFill>
              </a:rPr>
              <a:t>Mes</a:t>
            </a:r>
            <a:r>
              <a:rPr lang="en-GB" dirty="0">
                <a:solidFill>
                  <a:schemeClr val="accent1"/>
                </a:solidFill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9C03B0-642D-4551-A86E-709B593314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1" y="1287315"/>
            <a:ext cx="3975099" cy="4536356"/>
          </a:xfrm>
        </p:spPr>
        <p:txBody>
          <a:bodyPr/>
          <a:lstStyle/>
          <a:p>
            <a:r>
              <a:rPr lang="en-GB" sz="2000" b="0" dirty="0">
                <a:solidFill>
                  <a:schemeClr val="tx1"/>
                </a:solidFill>
                <a:cs typeface="Arial" panose="020B0604020202020204" pitchFamily="34" charset="0"/>
              </a:rPr>
              <a:t>Mae </a:t>
            </a:r>
            <a:r>
              <a:rPr lang="en-GB" sz="2000" b="0" dirty="0" err="1">
                <a:solidFill>
                  <a:schemeClr val="tx1"/>
                </a:solidFill>
                <a:cs typeface="Arial" panose="020B0604020202020204" pitchFamily="34" charset="0"/>
              </a:rPr>
              <a:t>ein</a:t>
            </a:r>
            <a:r>
              <a:rPr lang="en-GB" sz="2000" b="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GB" sz="2000" b="0" dirty="0" err="1">
                <a:solidFill>
                  <a:schemeClr val="tx1"/>
                </a:solidFill>
                <a:cs typeface="Arial" panose="020B0604020202020204" pitchFamily="34" charset="0"/>
              </a:rPr>
              <a:t>prosiectau</a:t>
            </a:r>
            <a:r>
              <a:rPr lang="en-GB" sz="2000" b="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GB" sz="2000" b="0" dirty="0" err="1">
                <a:solidFill>
                  <a:schemeClr val="tx1"/>
                </a:solidFill>
                <a:cs typeface="Arial" panose="020B0604020202020204" pitchFamily="34" charset="0"/>
              </a:rPr>
              <a:t>fel</a:t>
            </a:r>
            <a:r>
              <a:rPr lang="en-GB" sz="2000" b="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GB" sz="2000" b="0" dirty="0" err="1">
                <a:solidFill>
                  <a:schemeClr val="tx1"/>
                </a:solidFill>
                <a:cs typeface="Arial" panose="020B0604020202020204" pitchFamily="34" charset="0"/>
              </a:rPr>
              <a:t>ein</a:t>
            </a:r>
            <a:r>
              <a:rPr lang="en-GB" sz="2000" b="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GB" sz="2000" b="0" dirty="0" err="1">
                <a:solidFill>
                  <a:schemeClr val="tx1"/>
                </a:solidFill>
                <a:cs typeface="Arial" panose="020B0604020202020204" pitchFamily="34" charset="0"/>
              </a:rPr>
              <a:t>hymgyrch</a:t>
            </a:r>
            <a:r>
              <a:rPr lang="en-GB" sz="2000" b="0" dirty="0">
                <a:solidFill>
                  <a:schemeClr val="tx1"/>
                </a:solidFill>
                <a:cs typeface="Arial" panose="020B0604020202020204" pitchFamily="34" charset="0"/>
              </a:rPr>
              <a:t> ‘Miri </a:t>
            </a:r>
            <a:r>
              <a:rPr lang="en-GB" sz="2000" b="0" dirty="0" err="1">
                <a:solidFill>
                  <a:schemeClr val="tx1"/>
                </a:solidFill>
                <a:cs typeface="Arial" panose="020B0604020202020204" pitchFamily="34" charset="0"/>
              </a:rPr>
              <a:t>Mes</a:t>
            </a:r>
            <a:r>
              <a:rPr lang="en-GB" sz="2000" b="0" dirty="0">
                <a:solidFill>
                  <a:schemeClr val="tx1"/>
                </a:solidFill>
                <a:cs typeface="Arial" panose="020B0604020202020204" pitchFamily="34" charset="0"/>
              </a:rPr>
              <a:t>’, yr </a:t>
            </a:r>
            <a:r>
              <a:rPr lang="en-GB" sz="2000" b="0" dirty="0" err="1">
                <a:solidFill>
                  <a:schemeClr val="tx1"/>
                </a:solidFill>
                <a:cs typeface="Arial" panose="020B0604020202020204" pitchFamily="34" charset="0"/>
              </a:rPr>
              <a:t>ydym</a:t>
            </a:r>
            <a:r>
              <a:rPr lang="en-GB" sz="2000" b="0" dirty="0">
                <a:solidFill>
                  <a:schemeClr val="tx1"/>
                </a:solidFill>
                <a:cs typeface="Arial" panose="020B0604020202020204" pitchFamily="34" charset="0"/>
              </a:rPr>
              <a:t> yn </a:t>
            </a:r>
            <a:r>
              <a:rPr lang="en-GB" sz="2000" b="0" dirty="0" err="1">
                <a:solidFill>
                  <a:schemeClr val="tx1"/>
                </a:solidFill>
                <a:cs typeface="Arial" panose="020B0604020202020204" pitchFamily="34" charset="0"/>
              </a:rPr>
              <a:t>eu</a:t>
            </a:r>
            <a:r>
              <a:rPr lang="en-GB" sz="2000" b="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GB" sz="2000" b="0" dirty="0" err="1">
                <a:solidFill>
                  <a:schemeClr val="tx1"/>
                </a:solidFill>
                <a:cs typeface="Arial" panose="020B0604020202020204" pitchFamily="34" charset="0"/>
              </a:rPr>
              <a:t>cynnal</a:t>
            </a:r>
            <a:r>
              <a:rPr lang="en-GB" sz="2000" b="0" dirty="0">
                <a:solidFill>
                  <a:schemeClr val="tx1"/>
                </a:solidFill>
                <a:cs typeface="Arial" panose="020B0604020202020204" pitchFamily="34" charset="0"/>
              </a:rPr>
              <a:t> bob </a:t>
            </a:r>
            <a:r>
              <a:rPr lang="en-GB" sz="2000" b="0" dirty="0" err="1">
                <a:solidFill>
                  <a:schemeClr val="tx1"/>
                </a:solidFill>
                <a:cs typeface="Arial" panose="020B0604020202020204" pitchFamily="34" charset="0"/>
              </a:rPr>
              <a:t>hydref</a:t>
            </a:r>
            <a:r>
              <a:rPr lang="en-GB" sz="2000" b="0" dirty="0">
                <a:solidFill>
                  <a:schemeClr val="tx1"/>
                </a:solidFill>
                <a:cs typeface="Arial" panose="020B0604020202020204" pitchFamily="34" charset="0"/>
              </a:rPr>
              <a:t> yn </a:t>
            </a:r>
            <a:r>
              <a:rPr lang="en-GB" sz="2000" b="0" dirty="0" err="1">
                <a:solidFill>
                  <a:schemeClr val="tx1"/>
                </a:solidFill>
                <a:cs typeface="Arial" panose="020B0604020202020204" pitchFamily="34" charset="0"/>
              </a:rPr>
              <a:t>annog</a:t>
            </a:r>
            <a:r>
              <a:rPr lang="en-GB" sz="2000" b="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GB" sz="2000" b="0" dirty="0" err="1">
                <a:solidFill>
                  <a:schemeClr val="tx1"/>
                </a:solidFill>
                <a:cs typeface="Arial" panose="020B0604020202020204" pitchFamily="34" charset="0"/>
              </a:rPr>
              <a:t>dysgwyr</a:t>
            </a:r>
            <a:r>
              <a:rPr lang="en-GB" sz="2000" b="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GB" sz="2000" b="0" dirty="0" err="1">
                <a:solidFill>
                  <a:schemeClr val="tx1"/>
                </a:solidFill>
                <a:cs typeface="Arial" panose="020B0604020202020204" pitchFamily="34" charset="0"/>
              </a:rPr>
              <a:t>mawr</a:t>
            </a:r>
            <a:r>
              <a:rPr lang="en-GB" sz="2000" b="0" dirty="0">
                <a:solidFill>
                  <a:schemeClr val="tx1"/>
                </a:solidFill>
                <a:cs typeface="Arial" panose="020B0604020202020204" pitchFamily="34" charset="0"/>
              </a:rPr>
              <a:t> a </a:t>
            </a:r>
            <a:r>
              <a:rPr lang="en-GB" sz="2000" b="0" dirty="0" err="1">
                <a:solidFill>
                  <a:schemeClr val="tx1"/>
                </a:solidFill>
                <a:cs typeface="Arial" panose="020B0604020202020204" pitchFamily="34" charset="0"/>
              </a:rPr>
              <a:t>bach</a:t>
            </a:r>
            <a:r>
              <a:rPr lang="en-GB" sz="2000" b="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GB" sz="2000" b="0" dirty="0" err="1">
                <a:solidFill>
                  <a:schemeClr val="tx1"/>
                </a:solidFill>
                <a:cs typeface="Arial" panose="020B0604020202020204" pitchFamily="34" charset="0"/>
              </a:rPr>
              <a:t>i</a:t>
            </a:r>
            <a:r>
              <a:rPr lang="en-GB" sz="2000" b="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GB" sz="2000" b="0" dirty="0" err="1">
                <a:solidFill>
                  <a:schemeClr val="tx1"/>
                </a:solidFill>
                <a:cs typeface="Arial" panose="020B0604020202020204" pitchFamily="34" charset="0"/>
              </a:rPr>
              <a:t>fynd</a:t>
            </a:r>
            <a:r>
              <a:rPr lang="en-GB" sz="2000" b="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GB" sz="2000" b="0" dirty="0" err="1">
                <a:solidFill>
                  <a:schemeClr val="tx1"/>
                </a:solidFill>
                <a:cs typeface="Arial" panose="020B0604020202020204" pitchFamily="34" charset="0"/>
              </a:rPr>
              <a:t>tu</a:t>
            </a:r>
            <a:r>
              <a:rPr lang="en-GB" sz="2000" b="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GB" sz="2000" b="0" dirty="0" err="1">
                <a:solidFill>
                  <a:schemeClr val="tx1"/>
                </a:solidFill>
                <a:cs typeface="Arial" panose="020B0604020202020204" pitchFamily="34" charset="0"/>
              </a:rPr>
              <a:t>allan</a:t>
            </a:r>
            <a:r>
              <a:rPr lang="en-GB" sz="2000" b="0" dirty="0">
                <a:solidFill>
                  <a:schemeClr val="tx1"/>
                </a:solidFill>
                <a:cs typeface="Arial" panose="020B0604020202020204" pitchFamily="34" charset="0"/>
              </a:rPr>
              <a:t> a </a:t>
            </a:r>
            <a:r>
              <a:rPr lang="en-GB" sz="2000" b="0" dirty="0" err="1">
                <a:solidFill>
                  <a:schemeClr val="tx1"/>
                </a:solidFill>
                <a:cs typeface="Arial" panose="020B0604020202020204" pitchFamily="34" charset="0"/>
              </a:rPr>
              <a:t>chasglu</a:t>
            </a:r>
            <a:r>
              <a:rPr lang="en-GB" sz="2000" b="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GB" sz="2000" b="0" dirty="0" err="1">
                <a:solidFill>
                  <a:schemeClr val="tx1"/>
                </a:solidFill>
                <a:cs typeface="Arial" panose="020B0604020202020204" pitchFamily="34" charset="0"/>
              </a:rPr>
              <a:t>mes</a:t>
            </a:r>
            <a:r>
              <a:rPr lang="en-GB" sz="2000" b="0" dirty="0">
                <a:solidFill>
                  <a:schemeClr val="tx1"/>
                </a:solidFill>
                <a:cs typeface="Arial" panose="020B0604020202020204" pitchFamily="34" charset="0"/>
              </a:rPr>
              <a:t> ar </a:t>
            </a:r>
            <a:r>
              <a:rPr lang="en-GB" sz="2000" b="0" dirty="0" err="1">
                <a:solidFill>
                  <a:schemeClr val="tx1"/>
                </a:solidFill>
                <a:cs typeface="Arial" panose="020B0604020202020204" pitchFamily="34" charset="0"/>
              </a:rPr>
              <a:t>ein</a:t>
            </a:r>
            <a:r>
              <a:rPr lang="en-GB" sz="2000" b="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GB" sz="2000" b="0" dirty="0" err="1">
                <a:solidFill>
                  <a:schemeClr val="tx1"/>
                </a:solidFill>
                <a:cs typeface="Arial" panose="020B0604020202020204" pitchFamily="34" charset="0"/>
              </a:rPr>
              <a:t>rhan</a:t>
            </a:r>
            <a:r>
              <a:rPr lang="en-GB" sz="2000" b="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GB" sz="2000" b="0" dirty="0" err="1">
                <a:solidFill>
                  <a:schemeClr val="tx1"/>
                </a:solidFill>
                <a:cs typeface="Arial" panose="020B0604020202020204" pitchFamily="34" charset="0"/>
              </a:rPr>
              <a:t>a’n</a:t>
            </a:r>
            <a:r>
              <a:rPr lang="en-GB" sz="2000" b="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GB" sz="2000" b="0" dirty="0" err="1">
                <a:solidFill>
                  <a:schemeClr val="tx1"/>
                </a:solidFill>
                <a:cs typeface="Arial" panose="020B0604020202020204" pitchFamily="34" charset="0"/>
              </a:rPr>
              <a:t>helpu</a:t>
            </a:r>
            <a:r>
              <a:rPr lang="en-GB" sz="2000" b="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GB" sz="2000" b="0" dirty="0" err="1">
                <a:solidFill>
                  <a:schemeClr val="tx1"/>
                </a:solidFill>
                <a:cs typeface="Arial" panose="020B0604020202020204" pitchFamily="34" charset="0"/>
              </a:rPr>
              <a:t>i</a:t>
            </a:r>
            <a:r>
              <a:rPr lang="en-GB" sz="2000" b="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GB" sz="2000" b="0" dirty="0" err="1">
                <a:solidFill>
                  <a:schemeClr val="tx1"/>
                </a:solidFill>
                <a:cs typeface="Arial" panose="020B0604020202020204" pitchFamily="34" charset="0"/>
              </a:rPr>
              <a:t>ateb</a:t>
            </a:r>
            <a:r>
              <a:rPr lang="en-GB" sz="2000" b="0" dirty="0">
                <a:solidFill>
                  <a:schemeClr val="tx1"/>
                </a:solidFill>
                <a:cs typeface="Arial" panose="020B0604020202020204" pitchFamily="34" charset="0"/>
              </a:rPr>
              <a:t> yr </a:t>
            </a:r>
            <a:r>
              <a:rPr lang="en-GB" sz="2000" b="0" dirty="0" err="1">
                <a:solidFill>
                  <a:schemeClr val="tx1"/>
                </a:solidFill>
                <a:cs typeface="Arial" panose="020B0604020202020204" pitchFamily="34" charset="0"/>
              </a:rPr>
              <a:t>heriau</a:t>
            </a:r>
            <a:r>
              <a:rPr lang="en-GB" sz="2000" b="0" dirty="0">
                <a:solidFill>
                  <a:schemeClr val="tx1"/>
                </a:solidFill>
                <a:cs typeface="Arial" panose="020B0604020202020204" pitchFamily="34" charset="0"/>
              </a:rPr>
              <a:t> y </a:t>
            </a:r>
            <a:r>
              <a:rPr lang="en-GB" sz="2000" b="0" dirty="0" err="1">
                <a:solidFill>
                  <a:schemeClr val="tx1"/>
                </a:solidFill>
                <a:cs typeface="Arial" panose="020B0604020202020204" pitchFamily="34" charset="0"/>
              </a:rPr>
              <a:t>mae</a:t>
            </a:r>
            <a:r>
              <a:rPr lang="en-GB" sz="2000" b="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GB" sz="2000" b="0" dirty="0" err="1">
                <a:solidFill>
                  <a:schemeClr val="tx1"/>
                </a:solidFill>
                <a:cs typeface="Arial" panose="020B0604020202020204" pitchFamily="34" charset="0"/>
              </a:rPr>
              <a:t>ein</a:t>
            </a:r>
            <a:r>
              <a:rPr lang="en-GB" sz="2000" b="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GB" sz="2000" b="0" dirty="0" err="1">
                <a:solidFill>
                  <a:schemeClr val="tx1"/>
                </a:solidFill>
                <a:cs typeface="Arial" panose="020B0604020202020204" pitchFamily="34" charset="0"/>
              </a:rPr>
              <a:t>coed</a:t>
            </a:r>
            <a:r>
              <a:rPr lang="en-GB" sz="2000" b="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GB" sz="2000" b="0" dirty="0" err="1">
                <a:solidFill>
                  <a:schemeClr val="tx1"/>
                </a:solidFill>
                <a:cs typeface="Arial" panose="020B0604020202020204" pitchFamily="34" charset="0"/>
              </a:rPr>
              <a:t>a’n</a:t>
            </a:r>
            <a:r>
              <a:rPr lang="en-GB" sz="2000" b="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GB" sz="2000" b="0" dirty="0" err="1">
                <a:solidFill>
                  <a:schemeClr val="tx1"/>
                </a:solidFill>
                <a:cs typeface="Arial" panose="020B0604020202020204" pitchFamily="34" charset="0"/>
              </a:rPr>
              <a:t>coetiroedd</a:t>
            </a:r>
            <a:r>
              <a:rPr lang="en-GB" sz="2000" b="0" dirty="0">
                <a:solidFill>
                  <a:schemeClr val="tx1"/>
                </a:solidFill>
                <a:cs typeface="Arial" panose="020B0604020202020204" pitchFamily="34" charset="0"/>
              </a:rPr>
              <a:t> yn </a:t>
            </a:r>
            <a:r>
              <a:rPr lang="en-GB" sz="2000" b="0" dirty="0" err="1">
                <a:solidFill>
                  <a:schemeClr val="tx1"/>
                </a:solidFill>
                <a:cs typeface="Arial" panose="020B0604020202020204" pitchFamily="34" charset="0"/>
              </a:rPr>
              <a:t>eu</a:t>
            </a:r>
            <a:r>
              <a:rPr lang="en-GB" sz="2000" b="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GB" sz="2000" b="0" dirty="0" err="1">
                <a:solidFill>
                  <a:schemeClr val="tx1"/>
                </a:solidFill>
                <a:cs typeface="Arial" panose="020B0604020202020204" pitchFamily="34" charset="0"/>
              </a:rPr>
              <a:t>hwynebu</a:t>
            </a:r>
            <a:r>
              <a:rPr lang="en-GB" sz="2000" b="0" dirty="0">
                <a:solidFill>
                  <a:schemeClr val="tx1"/>
                </a:solidFill>
                <a:cs typeface="Arial" panose="020B0604020202020204" pitchFamily="34" charset="0"/>
              </a:rPr>
              <a:t> yn y </a:t>
            </a:r>
            <a:r>
              <a:rPr lang="en-GB" sz="2000" b="0" dirty="0" err="1">
                <a:solidFill>
                  <a:schemeClr val="tx1"/>
                </a:solidFill>
                <a:cs typeface="Arial" panose="020B0604020202020204" pitchFamily="34" charset="0"/>
              </a:rPr>
              <a:t>dyfodol</a:t>
            </a:r>
            <a:r>
              <a:rPr lang="en-GB" sz="2000" b="0" dirty="0">
                <a:solidFill>
                  <a:schemeClr val="tx1"/>
                </a:solidFill>
                <a:cs typeface="Arial" panose="020B0604020202020204" pitchFamily="34" charset="0"/>
              </a:rPr>
              <a:t>.  </a:t>
            </a:r>
          </a:p>
          <a:p>
            <a:r>
              <a:rPr lang="en-GB" sz="2000" dirty="0" err="1">
                <a:cs typeface="Arial" panose="020B0604020202020204" pitchFamily="34" charset="0"/>
              </a:rPr>
              <a:t>Er</a:t>
            </a:r>
            <a:r>
              <a:rPr lang="en-GB" sz="2000" dirty="0">
                <a:cs typeface="Arial" panose="020B0604020202020204" pitchFamily="34" charset="0"/>
              </a:rPr>
              <a:t> </a:t>
            </a:r>
            <a:r>
              <a:rPr lang="en-GB" sz="2000" dirty="0" err="1">
                <a:cs typeface="Arial" panose="020B0604020202020204" pitchFamily="34" charset="0"/>
              </a:rPr>
              <a:t>mwyn</a:t>
            </a:r>
            <a:r>
              <a:rPr lang="en-GB" sz="2000" dirty="0">
                <a:cs typeface="Arial" panose="020B0604020202020204" pitchFamily="34" charset="0"/>
              </a:rPr>
              <a:t> </a:t>
            </a:r>
            <a:r>
              <a:rPr lang="en-GB" sz="2000" dirty="0" err="1">
                <a:cs typeface="Arial" panose="020B0604020202020204" pitchFamily="34" charset="0"/>
              </a:rPr>
              <a:t>dysgu</a:t>
            </a:r>
            <a:r>
              <a:rPr lang="en-GB" sz="2000" dirty="0">
                <a:cs typeface="Arial" panose="020B0604020202020204" pitchFamily="34" charset="0"/>
              </a:rPr>
              <a:t> </a:t>
            </a:r>
            <a:r>
              <a:rPr lang="en-GB" sz="2000" dirty="0" err="1">
                <a:cs typeface="Arial" panose="020B0604020202020204" pitchFamily="34" charset="0"/>
              </a:rPr>
              <a:t>rhagor</a:t>
            </a:r>
            <a:r>
              <a:rPr lang="en-GB" sz="2000" dirty="0">
                <a:cs typeface="Arial" panose="020B0604020202020204" pitchFamily="34" charset="0"/>
              </a:rPr>
              <a:t> am </a:t>
            </a:r>
            <a:r>
              <a:rPr lang="en-GB" sz="2000" dirty="0" err="1">
                <a:cs typeface="Arial" panose="020B0604020202020204" pitchFamily="34" charset="0"/>
              </a:rPr>
              <a:t>ymgyrch</a:t>
            </a:r>
            <a:r>
              <a:rPr lang="en-GB" sz="2000" dirty="0">
                <a:cs typeface="Arial" panose="020B0604020202020204" pitchFamily="34" charset="0"/>
              </a:rPr>
              <a:t> Miri </a:t>
            </a:r>
            <a:r>
              <a:rPr lang="en-GB" sz="2000" dirty="0" err="1">
                <a:cs typeface="Arial" panose="020B0604020202020204" pitchFamily="34" charset="0"/>
              </a:rPr>
              <a:t>Mes</a:t>
            </a:r>
            <a:r>
              <a:rPr lang="en-GB" sz="2000" dirty="0">
                <a:cs typeface="Arial" panose="020B0604020202020204" pitchFamily="34" charset="0"/>
              </a:rPr>
              <a:t> CNC, </a:t>
            </a:r>
            <a:r>
              <a:rPr lang="en-GB" sz="2000" dirty="0" err="1">
                <a:cs typeface="Arial" panose="020B0604020202020204" pitchFamily="34" charset="0"/>
              </a:rPr>
              <a:t>ewch</a:t>
            </a:r>
            <a:r>
              <a:rPr lang="en-GB" sz="2000" dirty="0">
                <a:cs typeface="Arial" panose="020B0604020202020204" pitchFamily="34" charset="0"/>
              </a:rPr>
              <a:t> </a:t>
            </a:r>
            <a:r>
              <a:rPr lang="en-GB" sz="2000" dirty="0" err="1">
                <a:cs typeface="Arial" panose="020B0604020202020204" pitchFamily="34" charset="0"/>
              </a:rPr>
              <a:t>i’r</a:t>
            </a:r>
            <a:r>
              <a:rPr lang="en-GB" sz="2000" dirty="0">
                <a:cs typeface="Arial" panose="020B0604020202020204" pitchFamily="34" charset="0"/>
              </a:rPr>
              <a:t> </a:t>
            </a:r>
            <a:r>
              <a:rPr lang="en-GB" sz="2000" u="sng" dirty="0">
                <a:cs typeface="Arial" panose="020B0604020202020204" pitchFamily="34" charset="0"/>
                <a:hlinkClick r:id="rId3"/>
              </a:rPr>
              <a:t>wefan</a:t>
            </a:r>
            <a:endParaRPr lang="en-GB" sz="2000" dirty="0">
              <a:highlight>
                <a:srgbClr val="FFFF00"/>
              </a:highlight>
              <a:cs typeface="Arial" panose="020B0604020202020204" pitchFamily="34" charset="0"/>
            </a:endParaRPr>
          </a:p>
          <a:p>
            <a:endParaRPr lang="en-GB" sz="1800" b="0" dirty="0">
              <a:solidFill>
                <a:schemeClr val="tx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7C12BBD-0B94-4027-92C5-ECA1715B0ED1}"/>
              </a:ext>
            </a:extLst>
          </p:cNvPr>
          <p:cNvGrpSpPr/>
          <p:nvPr/>
        </p:nvGrpSpPr>
        <p:grpSpPr>
          <a:xfrm>
            <a:off x="5119714" y="2095501"/>
            <a:ext cx="6799236" cy="4536356"/>
            <a:chOff x="5119714" y="2095501"/>
            <a:chExt cx="6799236" cy="4536356"/>
          </a:xfrm>
        </p:grpSpPr>
        <p:pic>
          <p:nvPicPr>
            <p:cNvPr id="5" name="Picture 5" descr="image001" title="Acorn Antics Collections 218">
              <a:extLst>
                <a:ext uri="{FF2B5EF4-FFF2-40B4-BE49-F238E27FC236}">
                  <a16:creationId xmlns:a16="http://schemas.microsoft.com/office/drawing/2014/main" id="{7440EEBB-0DC0-4D2F-BA7F-A53FDC943AB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" t="11799" r="1751" b="8516"/>
            <a:stretch/>
          </p:blipFill>
          <p:spPr bwMode="auto">
            <a:xfrm>
              <a:off x="7702550" y="2095501"/>
              <a:ext cx="4216400" cy="4536356"/>
            </a:xfrm>
            <a:prstGeom prst="rect">
              <a:avLst/>
            </a:prstGeom>
            <a:noFill/>
            <a:ln w="28575">
              <a:solidFill>
                <a:schemeClr val="accent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110B213-73E4-4F92-A8CE-EA4DDFACF5AA}"/>
                </a:ext>
              </a:extLst>
            </p:cNvPr>
            <p:cNvSpPr txBox="1"/>
            <p:nvPr/>
          </p:nvSpPr>
          <p:spPr>
            <a:xfrm>
              <a:off x="5119714" y="6150916"/>
              <a:ext cx="277175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 dirty="0"/>
                <a:t>Map yn </a:t>
              </a:r>
              <a:r>
                <a:rPr lang="en-GB" sz="1200" b="1" dirty="0" err="1"/>
                <a:t>dangos</a:t>
              </a:r>
              <a:r>
                <a:rPr lang="en-GB" sz="1200" b="1" dirty="0"/>
                <a:t> </a:t>
              </a:r>
              <a:r>
                <a:rPr lang="en-GB" sz="1200" b="1" dirty="0" err="1"/>
                <a:t>lleoliadau</a:t>
              </a:r>
              <a:r>
                <a:rPr lang="en-GB" sz="1200" b="1" dirty="0"/>
                <a:t> </a:t>
              </a:r>
              <a:r>
                <a:rPr lang="en-GB" sz="1200" b="1" dirty="0" err="1"/>
                <a:t>casgliadau</a:t>
              </a:r>
              <a:r>
                <a:rPr lang="en-GB" sz="1200" b="1" dirty="0"/>
                <a:t> Miri </a:t>
              </a:r>
              <a:r>
                <a:rPr lang="en-GB" sz="1200" b="1" dirty="0" err="1"/>
                <a:t>Mes</a:t>
              </a:r>
              <a:r>
                <a:rPr lang="en-GB" sz="1200" b="1" dirty="0"/>
                <a:t> 2018 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2B6BD222-959E-414B-8142-532889DA926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5896639" y="1820704"/>
            <a:ext cx="3743117" cy="2488775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90271D6-BEB6-4204-A3AD-F6093BC6EA6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4490" y="2906135"/>
            <a:ext cx="1709605" cy="2279474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552C628-77E4-4704-ABF6-9E1DF99698D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0278" y="525018"/>
            <a:ext cx="2747223" cy="627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1135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21BDA9-52DF-4097-BFC6-FA798BCD43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476251"/>
            <a:ext cx="8775700" cy="607024"/>
          </a:xfrm>
        </p:spPr>
        <p:txBody>
          <a:bodyPr/>
          <a:lstStyle/>
          <a:p>
            <a:r>
              <a:rPr lang="en-GB" sz="2800" dirty="0" err="1">
                <a:solidFill>
                  <a:schemeClr val="accent1"/>
                </a:solidFill>
              </a:rPr>
              <a:t>Hydref</a:t>
            </a:r>
            <a:r>
              <a:rPr lang="en-GB" sz="2800" dirty="0">
                <a:solidFill>
                  <a:schemeClr val="accent1"/>
                </a:solidFill>
              </a:rPr>
              <a:t>  – </a:t>
            </a:r>
            <a:r>
              <a:rPr lang="en-GB" sz="2800" dirty="0" err="1">
                <a:solidFill>
                  <a:schemeClr val="accent1"/>
                </a:solidFill>
              </a:rPr>
              <a:t>Dechrau’r</a:t>
            </a:r>
            <a:r>
              <a:rPr lang="en-GB" sz="2800" dirty="0">
                <a:solidFill>
                  <a:schemeClr val="accent1"/>
                </a:solidFill>
              </a:rPr>
              <a:t> </a:t>
            </a:r>
            <a:r>
              <a:rPr lang="en-GB" sz="2800" dirty="0" err="1">
                <a:solidFill>
                  <a:schemeClr val="accent1"/>
                </a:solidFill>
              </a:rPr>
              <a:t>prosiect</a:t>
            </a:r>
            <a:r>
              <a:rPr lang="en-GB" sz="2800" dirty="0">
                <a:solidFill>
                  <a:schemeClr val="accent1"/>
                </a:solidFill>
              </a:rPr>
              <a:t> </a:t>
            </a:r>
            <a:r>
              <a:rPr lang="en-GB" sz="2800" dirty="0" err="1">
                <a:solidFill>
                  <a:schemeClr val="accent1"/>
                </a:solidFill>
              </a:rPr>
              <a:t>mes</a:t>
            </a:r>
            <a:r>
              <a:rPr lang="en-GB" sz="2800" dirty="0">
                <a:solidFill>
                  <a:schemeClr val="accent1"/>
                </a:solidFill>
              </a:rPr>
              <a:t> 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4991291-E211-4BCC-A1F7-5151EB16E7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151" y="2478089"/>
            <a:ext cx="3976731" cy="2982548"/>
          </a:xfrm>
          <a:ln>
            <a:solidFill>
              <a:schemeClr val="accent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8B8F618-31F9-4892-8B4E-A44472026D9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0198" y="1536192"/>
            <a:ext cx="2626904" cy="392413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9FB25022-C6F5-45AE-A58B-E30942C450E9}"/>
              </a:ext>
            </a:extLst>
          </p:cNvPr>
          <p:cNvCxnSpPr>
            <a:cxnSpLocks/>
          </p:cNvCxnSpPr>
          <p:nvPr/>
        </p:nvCxnSpPr>
        <p:spPr>
          <a:xfrm>
            <a:off x="4160882" y="4067970"/>
            <a:ext cx="629316" cy="0"/>
          </a:xfrm>
          <a:prstGeom prst="straightConnector1">
            <a:avLst/>
          </a:prstGeom>
          <a:ln w="920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FDA68FE8-00EF-4234-B4D1-15398A5EC4C0}"/>
              </a:ext>
            </a:extLst>
          </p:cNvPr>
          <p:cNvSpPr txBox="1"/>
          <p:nvPr/>
        </p:nvSpPr>
        <p:spPr>
          <a:xfrm>
            <a:off x="184151" y="5750375"/>
            <a:ext cx="116590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Mae </a:t>
            </a:r>
            <a:r>
              <a:rPr lang="en-GB" sz="2000" dirty="0" err="1"/>
              <a:t>mes</a:t>
            </a:r>
            <a:r>
              <a:rPr lang="en-GB" sz="2000" dirty="0"/>
              <a:t> yn </a:t>
            </a:r>
            <a:r>
              <a:rPr lang="en-GB" sz="2000" dirty="0" err="1"/>
              <a:t>ddarfodus</a:t>
            </a:r>
            <a:r>
              <a:rPr lang="en-GB" sz="2000" dirty="0"/>
              <a:t> </a:t>
            </a:r>
            <a:r>
              <a:rPr lang="en-GB" sz="2000" dirty="0" err="1"/>
              <a:t>iawn</a:t>
            </a:r>
            <a:r>
              <a:rPr lang="en-GB" sz="2000" dirty="0"/>
              <a:t>. Mae </a:t>
            </a:r>
            <a:r>
              <a:rPr lang="en-GB" sz="2000" dirty="0" err="1"/>
              <a:t>angen</a:t>
            </a:r>
            <a:r>
              <a:rPr lang="en-GB" sz="2000" dirty="0"/>
              <a:t> </a:t>
            </a:r>
            <a:r>
              <a:rPr lang="en-GB" sz="2000" dirty="0" err="1"/>
              <a:t>eu</a:t>
            </a:r>
            <a:r>
              <a:rPr lang="en-GB" sz="2000" dirty="0"/>
              <a:t> </a:t>
            </a:r>
            <a:r>
              <a:rPr lang="en-GB" sz="2000" dirty="0" err="1"/>
              <a:t>plannu</a:t>
            </a:r>
            <a:r>
              <a:rPr lang="en-GB" sz="2000" dirty="0"/>
              <a:t> cyn </a:t>
            </a:r>
            <a:r>
              <a:rPr lang="en-GB" sz="2000" dirty="0" err="1"/>
              <a:t>gynted</a:t>
            </a:r>
            <a:r>
              <a:rPr lang="en-GB" sz="2000" dirty="0"/>
              <a:t> </a:t>
            </a:r>
            <a:r>
              <a:rPr lang="en-GB" sz="2000" dirty="0" err="1"/>
              <a:t>â</a:t>
            </a:r>
            <a:r>
              <a:rPr lang="en-GB" sz="2000" dirty="0"/>
              <a:t> </a:t>
            </a:r>
            <a:r>
              <a:rPr lang="en-GB" sz="2000" dirty="0" err="1"/>
              <a:t>phosibl</a:t>
            </a:r>
            <a:r>
              <a:rPr lang="en-GB" sz="2000" dirty="0"/>
              <a:t> </a:t>
            </a:r>
            <a:r>
              <a:rPr lang="en-GB" sz="2000" dirty="0" err="1"/>
              <a:t>wedi</a:t>
            </a:r>
            <a:r>
              <a:rPr lang="en-GB" sz="2000" dirty="0"/>
              <a:t> </a:t>
            </a:r>
            <a:r>
              <a:rPr lang="en-GB" sz="2000" dirty="0" err="1"/>
              <a:t>iddyn</a:t>
            </a:r>
            <a:r>
              <a:rPr lang="en-GB" sz="2000" dirty="0"/>
              <a:t> </a:t>
            </a:r>
            <a:r>
              <a:rPr lang="en-GB" sz="2000" dirty="0" err="1"/>
              <a:t>nhw</a:t>
            </a:r>
            <a:r>
              <a:rPr lang="en-GB" sz="2000" dirty="0"/>
              <a:t> </a:t>
            </a:r>
            <a:r>
              <a:rPr lang="en-GB" sz="2000" dirty="0" err="1"/>
              <a:t>syrthio</a:t>
            </a:r>
            <a:r>
              <a:rPr lang="en-GB" sz="2000" dirty="0"/>
              <a:t> </a:t>
            </a:r>
            <a:r>
              <a:rPr lang="en-GB" sz="2000" dirty="0" err="1"/>
              <a:t>i’r</a:t>
            </a:r>
            <a:r>
              <a:rPr lang="en-GB" sz="2000" dirty="0"/>
              <a:t> </a:t>
            </a:r>
            <a:r>
              <a:rPr lang="en-GB" sz="2000" dirty="0" err="1"/>
              <a:t>ddaear</a:t>
            </a:r>
            <a:r>
              <a:rPr lang="en-GB" sz="2000" dirty="0"/>
              <a:t>..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E33DB94-82ED-4665-87F8-7E71A30B08D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1221" y="2478088"/>
            <a:ext cx="3976324" cy="298224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D1B3549-5585-47DB-BB17-3BF1F3B5FB2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0278" y="525018"/>
            <a:ext cx="2747223" cy="627317"/>
          </a:xfrm>
          <a:prstGeom prst="rect">
            <a:avLst/>
          </a:prstGeom>
        </p:spPr>
      </p:pic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89AD9E95-95C8-4475-9EE2-C4F18D580E2E}"/>
              </a:ext>
            </a:extLst>
          </p:cNvPr>
          <p:cNvCxnSpPr>
            <a:cxnSpLocks/>
          </p:cNvCxnSpPr>
          <p:nvPr/>
        </p:nvCxnSpPr>
        <p:spPr>
          <a:xfrm>
            <a:off x="7417102" y="4057716"/>
            <a:ext cx="629316" cy="0"/>
          </a:xfrm>
          <a:prstGeom prst="straightConnector1">
            <a:avLst/>
          </a:prstGeom>
          <a:ln w="920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2047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5E7DD3-4391-4032-8259-19D01A71A3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476250"/>
            <a:ext cx="8775700" cy="595805"/>
          </a:xfrm>
        </p:spPr>
        <p:txBody>
          <a:bodyPr/>
          <a:lstStyle/>
          <a:p>
            <a:r>
              <a:rPr lang="en-GB" dirty="0">
                <a:solidFill>
                  <a:schemeClr val="accent1"/>
                </a:solidFill>
              </a:rPr>
              <a:t>Cyn y </a:t>
            </a:r>
            <a:r>
              <a:rPr lang="en-GB" dirty="0" err="1">
                <a:solidFill>
                  <a:schemeClr val="accent1"/>
                </a:solidFill>
              </a:rPr>
              <a:t>gellir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eu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plannu</a:t>
            </a:r>
            <a:r>
              <a:rPr lang="en-GB" dirty="0">
                <a:solidFill>
                  <a:schemeClr val="accent1"/>
                </a:solidFill>
              </a:rPr>
              <a:t>…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23C6543-A891-4FBF-914F-E4663C1605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20534" y="1667828"/>
            <a:ext cx="4610122" cy="3165429"/>
          </a:xfrm>
          <a:ln>
            <a:solidFill>
              <a:schemeClr val="accent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EEE61CE-DF0E-4295-B8DA-EAF456BA909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7910" y="1317832"/>
            <a:ext cx="2570092" cy="386541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F84AE7B-EDBF-452E-AC10-2464402C9A26}"/>
              </a:ext>
            </a:extLst>
          </p:cNvPr>
          <p:cNvCxnSpPr>
            <a:cxnSpLocks/>
          </p:cNvCxnSpPr>
          <p:nvPr/>
        </p:nvCxnSpPr>
        <p:spPr>
          <a:xfrm>
            <a:off x="5930656" y="3021555"/>
            <a:ext cx="677254" cy="0"/>
          </a:xfrm>
          <a:prstGeom prst="straightConnector1">
            <a:avLst/>
          </a:prstGeom>
          <a:ln w="920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41CE40E2-236D-4C33-8138-E2078AB64BA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0278" y="525018"/>
            <a:ext cx="2747223" cy="62731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A82912BC-8D1C-4191-A36E-CE58E81CF000}"/>
              </a:ext>
            </a:extLst>
          </p:cNvPr>
          <p:cNvSpPr txBox="1"/>
          <p:nvPr/>
        </p:nvSpPr>
        <p:spPr>
          <a:xfrm>
            <a:off x="836659" y="5954676"/>
            <a:ext cx="1152121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000" dirty="0"/>
          </a:p>
          <a:p>
            <a:endParaRPr lang="en-GB" sz="2000" dirty="0"/>
          </a:p>
          <a:p>
            <a:endParaRPr lang="en-GB" sz="2000" dirty="0"/>
          </a:p>
          <a:p>
            <a:endParaRPr lang="en-GB" sz="2000" dirty="0"/>
          </a:p>
          <a:p>
            <a:endParaRPr lang="en-GB" sz="2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1F75C17-0330-409C-83CE-FB979F116815}"/>
              </a:ext>
            </a:extLst>
          </p:cNvPr>
          <p:cNvSpPr txBox="1"/>
          <p:nvPr/>
        </p:nvSpPr>
        <p:spPr>
          <a:xfrm>
            <a:off x="1079500" y="5299981"/>
            <a:ext cx="107315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Ar </a:t>
            </a:r>
            <a:r>
              <a:rPr lang="en-GB" sz="2000" dirty="0" err="1"/>
              <a:t>ôl</a:t>
            </a:r>
            <a:r>
              <a:rPr lang="en-GB" sz="2000" dirty="0"/>
              <a:t> </a:t>
            </a:r>
            <a:r>
              <a:rPr lang="en-GB" sz="2000" dirty="0" err="1"/>
              <a:t>eu</a:t>
            </a:r>
            <a:r>
              <a:rPr lang="en-GB" sz="2000" dirty="0"/>
              <a:t> </a:t>
            </a:r>
            <a:r>
              <a:rPr lang="en-GB" sz="2000" dirty="0" err="1"/>
              <a:t>derbyn</a:t>
            </a:r>
            <a:r>
              <a:rPr lang="en-GB" sz="2000" dirty="0"/>
              <a:t>, </a:t>
            </a:r>
            <a:r>
              <a:rPr lang="en-GB" sz="2000" dirty="0" err="1"/>
              <a:t>mae</a:t>
            </a:r>
            <a:r>
              <a:rPr lang="en-GB" sz="2000" dirty="0"/>
              <a:t> </a:t>
            </a:r>
            <a:r>
              <a:rPr lang="en-GB" sz="2000" dirty="0" err="1"/>
              <a:t>holl</a:t>
            </a:r>
            <a:r>
              <a:rPr lang="en-GB" sz="2000" dirty="0"/>
              <a:t> </a:t>
            </a:r>
            <a:r>
              <a:rPr lang="en-GB" sz="2000" dirty="0" err="1"/>
              <a:t>fes</a:t>
            </a:r>
            <a:r>
              <a:rPr lang="en-GB" sz="2000" dirty="0"/>
              <a:t> Miri </a:t>
            </a:r>
            <a:r>
              <a:rPr lang="en-GB" sz="2000" dirty="0" err="1"/>
              <a:t>Mes</a:t>
            </a:r>
            <a:r>
              <a:rPr lang="en-GB" sz="2000" dirty="0"/>
              <a:t> yn </a:t>
            </a:r>
            <a:r>
              <a:rPr lang="en-GB" sz="2000" dirty="0" err="1"/>
              <a:t>cael</a:t>
            </a:r>
            <a:r>
              <a:rPr lang="en-GB" sz="2000" dirty="0"/>
              <a:t> </a:t>
            </a:r>
            <a:r>
              <a:rPr lang="en-GB" sz="2000" dirty="0" err="1"/>
              <a:t>eu</a:t>
            </a:r>
            <a:r>
              <a:rPr lang="en-GB" sz="2000" dirty="0"/>
              <a:t> </a:t>
            </a:r>
            <a:r>
              <a:rPr lang="en-GB" sz="2000" dirty="0" err="1"/>
              <a:t>cludo</a:t>
            </a:r>
            <a:r>
              <a:rPr lang="en-GB" sz="2000" dirty="0"/>
              <a:t> </a:t>
            </a:r>
            <a:r>
              <a:rPr lang="en-GB" sz="2000" dirty="0" err="1"/>
              <a:t>i</a:t>
            </a:r>
            <a:r>
              <a:rPr lang="en-GB" sz="2000" dirty="0"/>
              <a:t> </a:t>
            </a:r>
            <a:r>
              <a:rPr lang="en-GB" sz="2000" dirty="0" err="1"/>
              <a:t>Feithrinfa</a:t>
            </a:r>
            <a:r>
              <a:rPr lang="en-GB" sz="2000" dirty="0"/>
              <a:t> </a:t>
            </a:r>
            <a:r>
              <a:rPr lang="en-GB" sz="2000" dirty="0" err="1"/>
              <a:t>Goed</a:t>
            </a:r>
            <a:r>
              <a:rPr lang="en-GB" sz="2000" dirty="0"/>
              <a:t> Delamere </a:t>
            </a:r>
            <a:r>
              <a:rPr lang="en-GB" sz="2000" dirty="0" err="1"/>
              <a:t>Comisiwn</a:t>
            </a:r>
            <a:r>
              <a:rPr lang="en-GB" sz="2000" dirty="0"/>
              <a:t> </a:t>
            </a:r>
            <a:r>
              <a:rPr lang="en-GB" sz="2000" dirty="0" err="1"/>
              <a:t>Coedwigaeth</a:t>
            </a:r>
            <a:r>
              <a:rPr lang="en-GB" sz="2000" dirty="0"/>
              <a:t> </a:t>
            </a:r>
            <a:r>
              <a:rPr lang="en-GB" sz="2000" dirty="0" err="1"/>
              <a:t>Lloegr</a:t>
            </a:r>
            <a:r>
              <a:rPr lang="en-GB" sz="2000" dirty="0"/>
              <a:t> yn </a:t>
            </a:r>
            <a:r>
              <a:rPr lang="en-GB" sz="2000" dirty="0" err="1"/>
              <a:t>Swydd</a:t>
            </a:r>
            <a:r>
              <a:rPr lang="en-GB" sz="2000" dirty="0"/>
              <a:t> </a:t>
            </a:r>
            <a:r>
              <a:rPr lang="en-GB" sz="2000" dirty="0" err="1"/>
              <a:t>Gaer</a:t>
            </a:r>
            <a:r>
              <a:rPr lang="en-GB" sz="2000" dirty="0"/>
              <a:t>.  </a:t>
            </a:r>
          </a:p>
          <a:p>
            <a:endParaRPr lang="en-GB" sz="2000" dirty="0"/>
          </a:p>
          <a:p>
            <a:r>
              <a:rPr lang="en-GB" sz="2000" dirty="0"/>
              <a:t>Ar </a:t>
            </a:r>
            <a:r>
              <a:rPr lang="en-GB" sz="2000" dirty="0" err="1"/>
              <a:t>ôl</a:t>
            </a:r>
            <a:r>
              <a:rPr lang="en-GB" sz="2000" dirty="0"/>
              <a:t> </a:t>
            </a:r>
            <a:r>
              <a:rPr lang="en-GB" sz="2000" dirty="0" err="1"/>
              <a:t>cyrraedd</a:t>
            </a:r>
            <a:r>
              <a:rPr lang="en-GB" sz="2000" dirty="0"/>
              <a:t>, </a:t>
            </a:r>
            <a:r>
              <a:rPr lang="en-GB" sz="2000" dirty="0" err="1"/>
              <a:t>caiff</a:t>
            </a:r>
            <a:r>
              <a:rPr lang="en-GB" sz="2000" dirty="0"/>
              <a:t> y </a:t>
            </a:r>
            <a:r>
              <a:rPr lang="en-GB" sz="2000" dirty="0" err="1"/>
              <a:t>sachau</a:t>
            </a:r>
            <a:r>
              <a:rPr lang="en-GB" sz="2000" dirty="0"/>
              <a:t> </a:t>
            </a:r>
            <a:r>
              <a:rPr lang="en-GB" sz="2000" dirty="0" err="1"/>
              <a:t>hyn</a:t>
            </a:r>
            <a:r>
              <a:rPr lang="en-GB" sz="2000" dirty="0"/>
              <a:t> </a:t>
            </a:r>
            <a:r>
              <a:rPr lang="en-GB" sz="2000" dirty="0" err="1"/>
              <a:t>eu</a:t>
            </a:r>
            <a:r>
              <a:rPr lang="en-GB" sz="2000" dirty="0"/>
              <a:t> </a:t>
            </a:r>
            <a:r>
              <a:rPr lang="en-GB" sz="2000" dirty="0" err="1"/>
              <a:t>gwirio</a:t>
            </a:r>
            <a:r>
              <a:rPr lang="en-GB" sz="2000" dirty="0"/>
              <a:t> </a:t>
            </a:r>
            <a:r>
              <a:rPr lang="en-GB" sz="2000" dirty="0" err="1"/>
              <a:t>a’u</a:t>
            </a:r>
            <a:r>
              <a:rPr lang="en-GB" sz="2000" dirty="0"/>
              <a:t> </a:t>
            </a:r>
            <a:r>
              <a:rPr lang="en-GB" sz="2000" dirty="0" err="1"/>
              <a:t>pwyso</a:t>
            </a:r>
            <a:r>
              <a:rPr lang="en-GB" sz="20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595195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2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7" grpId="1"/>
      <p:bldP spid="17" grpId="2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758B90-ED1E-4278-999E-990054AF9C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123326"/>
            <a:ext cx="8775700" cy="1223963"/>
          </a:xfrm>
        </p:spPr>
        <p:txBody>
          <a:bodyPr/>
          <a:lstStyle/>
          <a:p>
            <a:r>
              <a:rPr lang="en-GB" dirty="0" err="1">
                <a:solidFill>
                  <a:schemeClr val="accent1"/>
                </a:solidFill>
              </a:rPr>
              <a:t>Asesu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dirty="0" err="1">
                <a:solidFill>
                  <a:schemeClr val="accent1"/>
                </a:solidFill>
              </a:rPr>
              <a:t>ansawdd</a:t>
            </a:r>
            <a:r>
              <a:rPr lang="en-GB" dirty="0">
                <a:solidFill>
                  <a:schemeClr val="accent1"/>
                </a:solidFill>
              </a:rPr>
              <a:t> y </a:t>
            </a:r>
            <a:r>
              <a:rPr lang="en-GB" dirty="0" err="1">
                <a:solidFill>
                  <a:schemeClr val="accent1"/>
                </a:solidFill>
              </a:rPr>
              <a:t>fesen</a:t>
            </a:r>
            <a:endParaRPr lang="en-GB" dirty="0">
              <a:solidFill>
                <a:schemeClr val="accent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A822826-BE1B-4E68-9659-A623211294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0278" y="525018"/>
            <a:ext cx="2747223" cy="62731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64DA42A-71EB-437F-8C05-CD64D52D17FC}"/>
              </a:ext>
            </a:extLst>
          </p:cNvPr>
          <p:cNvSpPr txBox="1"/>
          <p:nvPr/>
        </p:nvSpPr>
        <p:spPr>
          <a:xfrm>
            <a:off x="240155" y="4969214"/>
            <a:ext cx="11663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err="1">
                <a:solidFill>
                  <a:srgbClr val="0091A5"/>
                </a:solidFill>
              </a:rPr>
              <a:t>Trafodwch</a:t>
            </a:r>
            <a:r>
              <a:rPr lang="en-GB" sz="2400" b="1" dirty="0">
                <a:solidFill>
                  <a:srgbClr val="0091A5"/>
                </a:solidFill>
              </a:rPr>
              <a:t> – Pam </a:t>
            </a:r>
            <a:r>
              <a:rPr lang="en-GB" sz="2400" b="1" dirty="0" err="1">
                <a:solidFill>
                  <a:srgbClr val="0091A5"/>
                </a:solidFill>
              </a:rPr>
              <a:t>mae’r</a:t>
            </a:r>
            <a:r>
              <a:rPr lang="en-GB" sz="2400" b="1" dirty="0">
                <a:solidFill>
                  <a:srgbClr val="0091A5"/>
                </a:solidFill>
              </a:rPr>
              <a:t> </a:t>
            </a:r>
            <a:r>
              <a:rPr lang="en-GB" sz="2400" b="1" dirty="0" err="1">
                <a:solidFill>
                  <a:srgbClr val="0091A5"/>
                </a:solidFill>
              </a:rPr>
              <a:t>mes</a:t>
            </a:r>
            <a:r>
              <a:rPr lang="en-GB" sz="2400" b="1" dirty="0">
                <a:solidFill>
                  <a:srgbClr val="0091A5"/>
                </a:solidFill>
              </a:rPr>
              <a:t> </a:t>
            </a:r>
            <a:r>
              <a:rPr lang="en-GB" sz="2400" b="1" dirty="0" err="1">
                <a:solidFill>
                  <a:srgbClr val="0091A5"/>
                </a:solidFill>
              </a:rPr>
              <a:t>hyn</a:t>
            </a:r>
            <a:r>
              <a:rPr lang="en-GB" sz="2400" b="1" dirty="0">
                <a:solidFill>
                  <a:srgbClr val="0091A5"/>
                </a:solidFill>
              </a:rPr>
              <a:t> </a:t>
            </a:r>
            <a:r>
              <a:rPr lang="en-GB" sz="2400" b="1" dirty="0" err="1">
                <a:solidFill>
                  <a:srgbClr val="0091A5"/>
                </a:solidFill>
              </a:rPr>
              <a:t>wedi</a:t>
            </a:r>
            <a:r>
              <a:rPr lang="en-GB" sz="2400" b="1" dirty="0">
                <a:solidFill>
                  <a:srgbClr val="0091A5"/>
                </a:solidFill>
              </a:rPr>
              <a:t> </a:t>
            </a:r>
            <a:r>
              <a:rPr lang="en-GB" sz="2400" b="1" dirty="0" err="1">
                <a:solidFill>
                  <a:srgbClr val="0091A5"/>
                </a:solidFill>
              </a:rPr>
              <a:t>cael</a:t>
            </a:r>
            <a:r>
              <a:rPr lang="en-GB" sz="2400" b="1" dirty="0">
                <a:solidFill>
                  <a:srgbClr val="0091A5"/>
                </a:solidFill>
              </a:rPr>
              <a:t> </a:t>
            </a:r>
            <a:r>
              <a:rPr lang="en-GB" sz="2400" b="1" dirty="0" err="1">
                <a:solidFill>
                  <a:srgbClr val="0091A5"/>
                </a:solidFill>
              </a:rPr>
              <a:t>eu</a:t>
            </a:r>
            <a:r>
              <a:rPr lang="en-GB" sz="2400" b="1" dirty="0">
                <a:solidFill>
                  <a:srgbClr val="0091A5"/>
                </a:solidFill>
              </a:rPr>
              <a:t> </a:t>
            </a:r>
            <a:r>
              <a:rPr lang="en-GB" sz="2400" b="1" dirty="0" err="1">
                <a:solidFill>
                  <a:srgbClr val="0091A5"/>
                </a:solidFill>
              </a:rPr>
              <a:t>torri</a:t>
            </a:r>
            <a:r>
              <a:rPr lang="en-GB" sz="2400" b="1" dirty="0">
                <a:solidFill>
                  <a:srgbClr val="0091A5"/>
                </a:solidFill>
              </a:rPr>
              <a:t> yn </a:t>
            </a:r>
            <a:r>
              <a:rPr lang="en-GB" sz="2400" b="1" dirty="0" err="1">
                <a:solidFill>
                  <a:srgbClr val="0091A5"/>
                </a:solidFill>
              </a:rPr>
              <a:t>eu</a:t>
            </a:r>
            <a:r>
              <a:rPr lang="en-GB" sz="2400" b="1" dirty="0">
                <a:solidFill>
                  <a:srgbClr val="0091A5"/>
                </a:solidFill>
              </a:rPr>
              <a:t> </a:t>
            </a:r>
            <a:r>
              <a:rPr lang="en-GB" sz="2400" b="1" dirty="0" err="1">
                <a:solidFill>
                  <a:srgbClr val="0091A5"/>
                </a:solidFill>
              </a:rPr>
              <a:t>hanner</a:t>
            </a:r>
            <a:r>
              <a:rPr lang="en-GB" sz="2400" b="1" dirty="0">
                <a:solidFill>
                  <a:srgbClr val="0091A5"/>
                </a:solidFill>
              </a:rPr>
              <a:t>? </a:t>
            </a:r>
            <a:endParaRPr lang="en-GB" sz="2400" dirty="0"/>
          </a:p>
        </p:txBody>
      </p:sp>
      <p:pic>
        <p:nvPicPr>
          <p:cNvPr id="13" name="Content Placeholder 10">
            <a:extLst>
              <a:ext uri="{FF2B5EF4-FFF2-40B4-BE49-F238E27FC236}">
                <a16:creationId xmlns:a16="http://schemas.microsoft.com/office/drawing/2014/main" id="{1B528582-485E-44C0-8EF9-8F404BD8C77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7633" y="1411457"/>
            <a:ext cx="8936788" cy="3423719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4869599-DFBC-4727-9EF6-A5271805DB41}"/>
              </a:ext>
            </a:extLst>
          </p:cNvPr>
          <p:cNvSpPr txBox="1"/>
          <p:nvPr/>
        </p:nvSpPr>
        <p:spPr>
          <a:xfrm>
            <a:off x="240156" y="5611186"/>
            <a:ext cx="116630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err="1">
                <a:solidFill>
                  <a:srgbClr val="0091A5"/>
                </a:solidFill>
              </a:rPr>
              <a:t>Cwestiwn</a:t>
            </a:r>
            <a:r>
              <a:rPr lang="en-GB" sz="2400" b="1" dirty="0">
                <a:solidFill>
                  <a:srgbClr val="0091A5"/>
                </a:solidFill>
              </a:rPr>
              <a:t> – O </a:t>
            </a:r>
            <a:r>
              <a:rPr lang="en-GB" sz="2400" b="1" dirty="0" err="1">
                <a:solidFill>
                  <a:srgbClr val="0091A5"/>
                </a:solidFill>
              </a:rPr>
              <a:t>edrych</a:t>
            </a:r>
            <a:r>
              <a:rPr lang="en-GB" sz="2400" b="1" dirty="0">
                <a:solidFill>
                  <a:srgbClr val="0091A5"/>
                </a:solidFill>
              </a:rPr>
              <a:t> ar y </a:t>
            </a:r>
            <a:r>
              <a:rPr lang="en-GB" sz="2400" b="1" dirty="0" err="1">
                <a:solidFill>
                  <a:srgbClr val="0091A5"/>
                </a:solidFill>
              </a:rPr>
              <a:t>mes</a:t>
            </a:r>
            <a:r>
              <a:rPr lang="en-GB" sz="2400" b="1" dirty="0">
                <a:solidFill>
                  <a:srgbClr val="0091A5"/>
                </a:solidFill>
              </a:rPr>
              <a:t> yn y </a:t>
            </a:r>
            <a:r>
              <a:rPr lang="en-GB" sz="2400" b="1" dirty="0" err="1">
                <a:solidFill>
                  <a:srgbClr val="0091A5"/>
                </a:solidFill>
              </a:rPr>
              <a:t>llun</a:t>
            </a:r>
            <a:r>
              <a:rPr lang="en-GB" sz="2400" b="1" dirty="0">
                <a:solidFill>
                  <a:srgbClr val="0091A5"/>
                </a:solidFill>
              </a:rPr>
              <a:t>, pa rai </a:t>
            </a:r>
            <a:r>
              <a:rPr lang="en-GB" sz="2400" b="1" dirty="0" err="1">
                <a:solidFill>
                  <a:srgbClr val="0091A5"/>
                </a:solidFill>
              </a:rPr>
              <a:t>ydych</a:t>
            </a:r>
            <a:r>
              <a:rPr lang="en-GB" sz="2400" b="1" dirty="0">
                <a:solidFill>
                  <a:srgbClr val="0091A5"/>
                </a:solidFill>
              </a:rPr>
              <a:t> </a:t>
            </a:r>
            <a:r>
              <a:rPr lang="en-GB" sz="2400" b="1" dirty="0" err="1">
                <a:solidFill>
                  <a:srgbClr val="0091A5"/>
                </a:solidFill>
              </a:rPr>
              <a:t>chi’n</a:t>
            </a:r>
            <a:r>
              <a:rPr lang="en-GB" sz="2400" b="1" dirty="0">
                <a:solidFill>
                  <a:srgbClr val="0091A5"/>
                </a:solidFill>
              </a:rPr>
              <a:t> </a:t>
            </a:r>
            <a:r>
              <a:rPr lang="en-GB" sz="2400" b="1" dirty="0" err="1">
                <a:solidFill>
                  <a:srgbClr val="0091A5"/>
                </a:solidFill>
              </a:rPr>
              <a:t>meddwl</a:t>
            </a:r>
            <a:r>
              <a:rPr lang="en-GB" sz="2400" b="1" dirty="0">
                <a:solidFill>
                  <a:srgbClr val="0091A5"/>
                </a:solidFill>
              </a:rPr>
              <a:t> </a:t>
            </a:r>
            <a:r>
              <a:rPr lang="en-GB" sz="2400" b="1" dirty="0" err="1">
                <a:solidFill>
                  <a:srgbClr val="0091A5"/>
                </a:solidFill>
              </a:rPr>
              <a:t>sydd</a:t>
            </a:r>
            <a:r>
              <a:rPr lang="en-GB" sz="2400" b="1" dirty="0">
                <a:solidFill>
                  <a:srgbClr val="0091A5"/>
                </a:solidFill>
              </a:rPr>
              <a:t> </a:t>
            </a:r>
            <a:r>
              <a:rPr lang="en-GB" sz="2400" b="1" dirty="0" err="1">
                <a:solidFill>
                  <a:srgbClr val="0091A5"/>
                </a:solidFill>
              </a:rPr>
              <a:t>o’r</a:t>
            </a:r>
            <a:r>
              <a:rPr lang="en-GB" sz="2400" b="1" dirty="0">
                <a:solidFill>
                  <a:srgbClr val="0091A5"/>
                </a:solidFill>
              </a:rPr>
              <a:t> </a:t>
            </a:r>
            <a:r>
              <a:rPr lang="en-GB" sz="2400" b="1" dirty="0" err="1">
                <a:solidFill>
                  <a:srgbClr val="0091A5"/>
                </a:solidFill>
              </a:rPr>
              <a:t>ansawdd</a:t>
            </a:r>
            <a:r>
              <a:rPr lang="en-GB" sz="2400" b="1" dirty="0">
                <a:solidFill>
                  <a:srgbClr val="0091A5"/>
                </a:solidFill>
              </a:rPr>
              <a:t> </a:t>
            </a:r>
            <a:r>
              <a:rPr lang="en-GB" sz="2400" b="1" dirty="0" err="1">
                <a:solidFill>
                  <a:srgbClr val="0091A5"/>
                </a:solidFill>
              </a:rPr>
              <a:t>gorau</a:t>
            </a:r>
            <a:r>
              <a:rPr lang="en-GB" sz="2400" b="1" dirty="0">
                <a:solidFill>
                  <a:srgbClr val="0091A5"/>
                </a:solidFill>
              </a:rPr>
              <a:t> a </a:t>
            </a:r>
            <a:r>
              <a:rPr lang="en-GB" sz="2400" b="1" dirty="0" err="1">
                <a:solidFill>
                  <a:srgbClr val="0091A5"/>
                </a:solidFill>
              </a:rPr>
              <a:t>mwyaf</a:t>
            </a:r>
            <a:r>
              <a:rPr lang="en-GB" sz="2400" b="1" dirty="0">
                <a:solidFill>
                  <a:srgbClr val="0091A5"/>
                </a:solidFill>
              </a:rPr>
              <a:t> ‘</a:t>
            </a:r>
            <a:r>
              <a:rPr lang="en-GB" sz="2400" b="1" dirty="0" err="1">
                <a:solidFill>
                  <a:srgbClr val="0091A5"/>
                </a:solidFill>
              </a:rPr>
              <a:t>hyfyw</a:t>
            </a:r>
            <a:r>
              <a:rPr lang="en-GB" sz="2400" b="1" dirty="0">
                <a:solidFill>
                  <a:srgbClr val="0091A5"/>
                </a:solidFill>
              </a:rPr>
              <a:t>’? </a:t>
            </a:r>
            <a:r>
              <a:rPr lang="en-GB" sz="2400" b="1" dirty="0" err="1">
                <a:solidFill>
                  <a:srgbClr val="0091A5"/>
                </a:solidFill>
              </a:rPr>
              <a:t>Eglurwch</a:t>
            </a:r>
            <a:r>
              <a:rPr lang="en-GB" sz="2400" b="1" dirty="0">
                <a:solidFill>
                  <a:srgbClr val="0091A5"/>
                </a:solidFill>
              </a:rPr>
              <a:t> </a:t>
            </a:r>
            <a:r>
              <a:rPr lang="en-GB" sz="2400" b="1" dirty="0" err="1">
                <a:solidFill>
                  <a:srgbClr val="0091A5"/>
                </a:solidFill>
              </a:rPr>
              <a:t>eich</a:t>
            </a:r>
            <a:r>
              <a:rPr lang="en-GB" sz="2400" b="1" dirty="0">
                <a:solidFill>
                  <a:srgbClr val="0091A5"/>
                </a:solidFill>
              </a:rPr>
              <a:t> </a:t>
            </a:r>
            <a:r>
              <a:rPr lang="en-GB" sz="2400" b="1" dirty="0" err="1">
                <a:solidFill>
                  <a:srgbClr val="0091A5"/>
                </a:solidFill>
              </a:rPr>
              <a:t>ateb</a:t>
            </a:r>
            <a:r>
              <a:rPr lang="en-GB" sz="2400" b="1" dirty="0">
                <a:solidFill>
                  <a:srgbClr val="0091A5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95640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/>
    </p:bldLst>
  </p:timing>
</p:sld>
</file>

<file path=ppt/theme/theme1.xml><?xml version="1.0" encoding="utf-8"?>
<a:theme xmlns:a="http://schemas.openxmlformats.org/drawingml/2006/main" name="NRW PPT 2010 Final">
  <a:themeElements>
    <a:clrScheme name="NRW colours">
      <a:dk1>
        <a:sysClr val="windowText" lastClr="000000"/>
      </a:dk1>
      <a:lt1>
        <a:sysClr val="window" lastClr="FFFFFF"/>
      </a:lt1>
      <a:dk2>
        <a:srgbClr val="3C3C41"/>
      </a:dk2>
      <a:lt2>
        <a:srgbClr val="FFFFFF"/>
      </a:lt2>
      <a:accent1>
        <a:srgbClr val="0091A5"/>
      </a:accent1>
      <a:accent2>
        <a:srgbClr val="2D962D"/>
      </a:accent2>
      <a:accent3>
        <a:srgbClr val="005541"/>
      </a:accent3>
      <a:accent4>
        <a:srgbClr val="82D2F0"/>
      </a:accent4>
      <a:accent5>
        <a:srgbClr val="3C3C41"/>
      </a:accent5>
      <a:accent6>
        <a:srgbClr val="95959D"/>
      </a:accent6>
      <a:hlink>
        <a:srgbClr val="82D2F0"/>
      </a:hlink>
      <a:folHlink>
        <a:srgbClr val="95959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custClrLst>
    <a:custClr name="Dwr / Water">
      <a:srgbClr val="0091A5"/>
    </a:custClr>
    <a:custClr name="Awyr / Air">
      <a:srgbClr val="82D2F0"/>
    </a:custClr>
    <a:custClr name="Bywyd gwyllt / Wildlife">
      <a:srgbClr val="2D962D"/>
    </a:custClr>
    <a:custClr name="Tir / Land">
      <a:srgbClr val="005541"/>
    </a:custClr>
    <a:custClr name="Llwyd / grey">
      <a:srgbClr val="3C3C41"/>
    </a:custClr>
  </a:custClrLst>
  <a:extLst>
    <a:ext uri="{05A4C25C-085E-4340-85A3-A5531E510DB2}">
      <thm15:themeFamily xmlns:thm15="http://schemas.microsoft.com/office/thememl/2012/main" name="NRW Careers Powerpoint new.potx" id="{4D2FCC45-9375-40F3-83DD-BBDBAAE1DA9F}" vid="{EE16A186-36FB-458B-B077-B406BF88319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9be56660-2c31-41ef-bc00-23e72f632f2a">ACCE-1952201413-788</_dlc_DocId>
    <_dlc_DocIdUrl xmlns="9be56660-2c31-41ef-bc00-23e72f632f2a">
      <Url>https://cyfoethnaturiolcymru.sharepoint.com/teams/are/esd/twe/_layouts/15/DocIdRedir.aspx?ID=ACCE-1952201413-788</Url>
      <Description>ACCE-1952201413-788</Description>
    </_dlc_DocIdUrl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NRW PowerPoint Document" ma:contentTypeID="0x01010067EB80C5FE939D4A9B3D8BA62129B7F50300B9103149B87BDB43AA81178D369EF9DB" ma:contentTypeVersion="64" ma:contentTypeDescription="" ma:contentTypeScope="" ma:versionID="cb539811c900da881c0efc107ed7effc">
  <xsd:schema xmlns:xsd="http://www.w3.org/2001/XMLSchema" xmlns:xs="http://www.w3.org/2001/XMLSchema" xmlns:p="http://schemas.microsoft.com/office/2006/metadata/properties" xmlns:ns2="9be56660-2c31-41ef-bc00-23e72f632f2a" targetNamespace="http://schemas.microsoft.com/office/2006/metadata/properties" ma:root="true" ma:fieldsID="787d2c663290cb73b343b35e1ed78485" ns2:_="">
    <xsd:import namespace="9be56660-2c31-41ef-bc00-23e72f632f2a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e56660-2c31-41ef-bc00-23e72f632f2a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543D987-7CEC-4F1B-ACD5-8422B7B04AF4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9be56660-2c31-41ef-bc00-23e72f632f2a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9A718540-B2F1-4370-9A32-3876F80C9DA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be56660-2c31-41ef-bc00-23e72f632f2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9EC5EFD-9958-4292-808C-6456F3DE397A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3008F30A-2B79-4066-A4C4-985B6AD99F2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8213</TotalTime>
  <Words>3826</Words>
  <Application>Microsoft Office PowerPoint</Application>
  <PresentationFormat>Widescreen</PresentationFormat>
  <Paragraphs>313</Paragraphs>
  <Slides>24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Arial</vt:lpstr>
      <vt:lpstr>Calibri</vt:lpstr>
      <vt:lpstr>Wingdings</vt:lpstr>
      <vt:lpstr>NRW PPT 2010 Final</vt:lpstr>
      <vt:lpstr>  Tyfu coed o hadau  Prosiect Mes      </vt:lpstr>
      <vt:lpstr>Mae’r cyflwyniad PowerPoint hwn yn egluro: </vt:lpstr>
      <vt:lpstr>Coed o darddle lleol</vt:lpstr>
      <vt:lpstr>Pam plannu coed brodorol o darddle lleol?  </vt:lpstr>
      <vt:lpstr>Y dyfodol</vt:lpstr>
      <vt:lpstr>Prosiect Miri Mes </vt:lpstr>
      <vt:lpstr>Hydref  – Dechrau’r prosiect mes  </vt:lpstr>
      <vt:lpstr>Cyn y gellir eu plannu…</vt:lpstr>
      <vt:lpstr>Asesu ansawdd y fesen</vt:lpstr>
      <vt:lpstr>Y ras i egino</vt:lpstr>
      <vt:lpstr>Amser v cyfradd egino cyfartalog mesen</vt:lpstr>
      <vt:lpstr>Lleihau dirywiad</vt:lpstr>
      <vt:lpstr>Cyfraddau egino mes </vt:lpstr>
      <vt:lpstr>Gaeaf – Storio mes</vt:lpstr>
      <vt:lpstr>Paratoi i blannu</vt:lpstr>
      <vt:lpstr>Gwelyau hadau</vt:lpstr>
      <vt:lpstr>Gwanwyn – Meithrin coed ifanc </vt:lpstr>
      <vt:lpstr>Haf – Is-dorri</vt:lpstr>
      <vt:lpstr> Cwsg</vt:lpstr>
      <vt:lpstr>PowerPoint Presentation</vt:lpstr>
      <vt:lpstr>Hydref/Gaeaf – Codi a phlannu </vt:lpstr>
      <vt:lpstr>Gaeaf/Gwanwyn – Plannu allan</vt:lpstr>
      <vt:lpstr>Casgliad</vt:lpstr>
      <vt:lpstr>Y diwedd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Natural Resources Wales</dc:title>
  <dc:subject/>
  <dc:creator>Jones, Sarah</dc:creator>
  <cp:lastModifiedBy>Evans, Alison</cp:lastModifiedBy>
  <cp:revision>322</cp:revision>
  <cp:lastPrinted>2019-05-03T09:22:39Z</cp:lastPrinted>
  <dcterms:created xsi:type="dcterms:W3CDTF">2015-08-24T09:25:21Z</dcterms:created>
  <dcterms:modified xsi:type="dcterms:W3CDTF">2019-05-10T10:27:37Z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0x01010067EB80C5FE939D4A9B3D8BA62129B7F50300B9103149B87BDB43AA81178D369EF9DB</vt:lpwstr>
  </property>
  <property fmtid="{D5CDD505-2E9C-101B-9397-08002B2CF9AE}" pid="3" name="_dlc_DocIdItemGuid">
    <vt:lpwstr>0bc3e281-fd4a-4248-8959-bcc6d48592ea</vt:lpwstr>
  </property>
  <property fmtid="{D5CDD505-2E9C-101B-9397-08002B2CF9AE}" pid="4" name="Submitter">
    <vt:lpwstr/>
  </property>
  <property fmtid="{D5CDD505-2E9C-101B-9397-08002B2CF9AE}" pid="5" name="URL">
    <vt:lpwstr/>
  </property>
  <property fmtid="{D5CDD505-2E9C-101B-9397-08002B2CF9AE}" pid="6" name="From1">
    <vt:lpwstr/>
  </property>
  <property fmtid="{D5CDD505-2E9C-101B-9397-08002B2CF9AE}" pid="7" name="BCC">
    <vt:lpwstr/>
  </property>
  <property fmtid="{D5CDD505-2E9C-101B-9397-08002B2CF9AE}" pid="8" name="CC">
    <vt:lpwstr/>
  </property>
  <property fmtid="{D5CDD505-2E9C-101B-9397-08002B2CF9AE}" pid="9" name="To">
    <vt:lpwstr/>
  </property>
  <property fmtid="{D5CDD505-2E9C-101B-9397-08002B2CF9AE}" pid="10" name="AuthorIds_UIVersion_512">
    <vt:lpwstr>711</vt:lpwstr>
  </property>
</Properties>
</file>